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2" r:id="rId1"/>
  </p:sldMasterIdLst>
  <p:sldIdLst>
    <p:sldId id="256" r:id="rId2"/>
    <p:sldId id="258" r:id="rId3"/>
    <p:sldId id="257" r:id="rId4"/>
    <p:sldId id="267" r:id="rId5"/>
    <p:sldId id="263" r:id="rId6"/>
    <p:sldId id="262" r:id="rId7"/>
    <p:sldId id="268" r:id="rId8"/>
    <p:sldId id="269" r:id="rId9"/>
    <p:sldId id="266" r:id="rId10"/>
    <p:sldId id="27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444"/>
    <a:srgbClr val="85847F"/>
    <a:srgbClr val="EAEAEA"/>
    <a:srgbClr val="3E3E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6" d="100"/>
          <a:sy n="116" d="100"/>
        </p:scale>
        <p:origin x="202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jpeg"/></Relationships>
</file>

<file path=ppt/diagrams/_rels/data2.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B03163-1AC9-4671-A6C6-9F2910B295DB}" type="doc">
      <dgm:prSet loTypeId="urn:microsoft.com/office/officeart/2008/layout/HexagonCluster" loCatId="picture" qsTypeId="urn:microsoft.com/office/officeart/2005/8/quickstyle/3d4" qsCatId="3D" csTypeId="urn:microsoft.com/office/officeart/2005/8/colors/accent0_1" csCatId="mainScheme" phldr="1"/>
      <dgm:spPr/>
    </dgm:pt>
    <dgm:pt modelId="{7C811CFF-C695-43E2-B379-DB60A70B149C}">
      <dgm:prSet phldrT="[Text]"/>
      <dgm:spPr/>
      <dgm:t>
        <a:bodyPr/>
        <a:lstStyle/>
        <a:p>
          <a:r>
            <a:rPr lang="en-US"/>
            <a:t>PRESENT</a:t>
          </a:r>
        </a:p>
      </dgm:t>
    </dgm:pt>
    <dgm:pt modelId="{6FD933E6-FD81-4193-8A22-FC368F9EC739}" type="parTrans" cxnId="{40D0B0BA-B76E-411A-B698-A4718E3C2504}">
      <dgm:prSet/>
      <dgm:spPr/>
      <dgm:t>
        <a:bodyPr/>
        <a:lstStyle/>
        <a:p>
          <a:endParaRPr lang="en-US"/>
        </a:p>
      </dgm:t>
    </dgm:pt>
    <dgm:pt modelId="{1C18E8B1-3697-455B-B843-3B4F3B844112}" type="sibTrans" cxnId="{40D0B0BA-B76E-411A-B698-A4718E3C250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t>
        <a:bodyPr/>
        <a:lstStyle/>
        <a:p>
          <a:endParaRPr lang="en-US"/>
        </a:p>
      </dgm:t>
      <dgm:extLst>
        <a:ext uri="{E40237B7-FDA0-4F09-8148-C483321AD2D9}">
          <dgm14:cNvPr xmlns:dgm14="http://schemas.microsoft.com/office/drawing/2010/diagram" id="0" name="" descr="NASA parallel universe bombshell: Why scientists claim millions of divided  worlds DO exist | Science | News | Express.co.uk">
            <a:extLst>
              <a:ext uri="{FF2B5EF4-FFF2-40B4-BE49-F238E27FC236}">
                <a16:creationId xmlns:a16="http://schemas.microsoft.com/office/drawing/2014/main" id="{79CB0658-8AD8-4093-9570-C903A05E0F96}"/>
              </a:ext>
            </a:extLst>
          </dgm14:cNvPr>
        </a:ext>
      </dgm:extLst>
    </dgm:pt>
    <dgm:pt modelId="{E679C74B-E9FA-45B2-880F-C79EFA836185}">
      <dgm:prSet phldrT="[Text]"/>
      <dgm:spPr/>
      <dgm:t>
        <a:bodyPr/>
        <a:lstStyle/>
        <a:p>
          <a:r>
            <a:rPr lang="en-US"/>
            <a:t>FUTURE</a:t>
          </a:r>
        </a:p>
      </dgm:t>
    </dgm:pt>
    <dgm:pt modelId="{9C09882B-1733-47AF-A5E3-B8D76F6E524B}" type="parTrans" cxnId="{F30E4D3D-148E-4449-A439-76EE27857915}">
      <dgm:prSet/>
      <dgm:spPr/>
      <dgm:t>
        <a:bodyPr/>
        <a:lstStyle/>
        <a:p>
          <a:endParaRPr lang="en-US"/>
        </a:p>
      </dgm:t>
    </dgm:pt>
    <dgm:pt modelId="{FB068E1F-BD34-4C37-A7F7-E5A9AC5FAE38}" type="sibTrans" cxnId="{F30E4D3D-148E-4449-A439-76EE2785791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dgm:spPr>
      <dgm:t>
        <a:bodyPr/>
        <a:lstStyle/>
        <a:p>
          <a:endParaRPr lang="en-US"/>
        </a:p>
      </dgm:t>
      <dgm:extLst>
        <a:ext uri="{E40237B7-FDA0-4F09-8148-C483321AD2D9}">
          <dgm14:cNvPr xmlns:dgm14="http://schemas.microsoft.com/office/drawing/2010/diagram" id="0" name="" descr="3 Interesting Ideas About the Parallel Universes Hypothesis - Exploring  your mind">
            <a:extLst>
              <a:ext uri="{FF2B5EF4-FFF2-40B4-BE49-F238E27FC236}">
                <a16:creationId xmlns:a16="http://schemas.microsoft.com/office/drawing/2014/main" id="{CA64EA3F-06E8-4C7A-9F5F-262E8C2A4F76}"/>
              </a:ext>
            </a:extLst>
          </dgm14:cNvPr>
        </a:ext>
      </dgm:extLst>
    </dgm:pt>
    <dgm:pt modelId="{03365477-B067-46E8-A543-CE98C15E03AF}">
      <dgm:prSet phldrT="[Text]" custT="1"/>
      <dgm:spPr/>
      <dgm:t>
        <a:bodyPr/>
        <a:lstStyle/>
        <a:p>
          <a:endParaRPr lang="en-US" sz="2000">
            <a:latin typeface="Times New Roman" panose="02020603050405020304" pitchFamily="18" charset="0"/>
            <a:cs typeface="Times New Roman" panose="02020603050405020304" pitchFamily="18" charset="0"/>
          </a:endParaRPr>
        </a:p>
      </dgm:t>
    </dgm:pt>
    <dgm:pt modelId="{BAE7D7B9-9C87-48CA-B8A1-8A2CC8A140C1}" type="parTrans" cxnId="{EA20DEF0-8C86-4DDE-ABD2-F5D8B98280A0}">
      <dgm:prSet/>
      <dgm:spPr/>
      <dgm:t>
        <a:bodyPr/>
        <a:lstStyle/>
        <a:p>
          <a:endParaRPr lang="en-US"/>
        </a:p>
      </dgm:t>
    </dgm:pt>
    <dgm:pt modelId="{48047FAD-3C81-4D28-8FC3-0D8DE079C1B4}" type="sibTrans" cxnId="{EA20DEF0-8C86-4DDE-ABD2-F5D8B98280A0}">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dgm:spPr>
      <dgm:t>
        <a:bodyPr/>
        <a:lstStyle/>
        <a:p>
          <a:endParaRPr lang="en-US"/>
        </a:p>
      </dgm:t>
      <dgm:extLst>
        <a:ext uri="{E40237B7-FDA0-4F09-8148-C483321AD2D9}">
          <dgm14:cNvPr xmlns:dgm14="http://schemas.microsoft.com/office/drawing/2010/diagram" id="0" name="" descr="Is There Another 'You' Out There In A Parallel Universe?">
            <a:extLst>
              <a:ext uri="{FF2B5EF4-FFF2-40B4-BE49-F238E27FC236}">
                <a16:creationId xmlns:a16="http://schemas.microsoft.com/office/drawing/2014/main" id="{F66CEC93-CA68-40FC-AEF0-FBEAE193D6DE}"/>
              </a:ext>
            </a:extLst>
          </dgm14:cNvPr>
        </a:ext>
      </dgm:extLst>
    </dgm:pt>
    <dgm:pt modelId="{8CC43417-505D-4A0B-9942-63D34FF4C107}" type="pres">
      <dgm:prSet presAssocID="{F9B03163-1AC9-4671-A6C6-9F2910B295DB}" presName="Name0" presStyleCnt="0">
        <dgm:presLayoutVars>
          <dgm:chMax val="21"/>
          <dgm:chPref val="21"/>
        </dgm:presLayoutVars>
      </dgm:prSet>
      <dgm:spPr/>
    </dgm:pt>
    <dgm:pt modelId="{0B3F55FF-0CA7-4B3D-9144-AEDAD6E96F07}" type="pres">
      <dgm:prSet presAssocID="{7C811CFF-C695-43E2-B379-DB60A70B149C}" presName="text1" presStyleCnt="0"/>
      <dgm:spPr/>
    </dgm:pt>
    <dgm:pt modelId="{2592FCC9-1622-46EF-8FF8-26ABC373D4B2}" type="pres">
      <dgm:prSet presAssocID="{7C811CFF-C695-43E2-B379-DB60A70B149C}" presName="textRepeatNode" presStyleLbl="alignNode1" presStyleIdx="0" presStyleCnt="3">
        <dgm:presLayoutVars>
          <dgm:chMax val="0"/>
          <dgm:chPref val="0"/>
          <dgm:bulletEnabled val="1"/>
        </dgm:presLayoutVars>
      </dgm:prSet>
      <dgm:spPr/>
    </dgm:pt>
    <dgm:pt modelId="{A1AC64A7-BA4E-4FB7-96E7-419346ADFA13}" type="pres">
      <dgm:prSet presAssocID="{7C811CFF-C695-43E2-B379-DB60A70B149C}" presName="textaccent1" presStyleCnt="0"/>
      <dgm:spPr/>
    </dgm:pt>
    <dgm:pt modelId="{9215A563-5AF2-4069-9CB7-FF2BA376B38A}" type="pres">
      <dgm:prSet presAssocID="{7C811CFF-C695-43E2-B379-DB60A70B149C}" presName="accentRepeatNode" presStyleLbl="solidAlignAcc1" presStyleIdx="0" presStyleCnt="6"/>
      <dgm:spPr/>
    </dgm:pt>
    <dgm:pt modelId="{319BBB35-8151-4DF1-A323-1EABDCE26E07}" type="pres">
      <dgm:prSet presAssocID="{1C18E8B1-3697-455B-B843-3B4F3B844112}" presName="image1" presStyleCnt="0"/>
      <dgm:spPr/>
    </dgm:pt>
    <dgm:pt modelId="{1238F5DB-A598-4836-B2CD-ED166036A089}" type="pres">
      <dgm:prSet presAssocID="{1C18E8B1-3697-455B-B843-3B4F3B844112}" presName="imageRepeatNode" presStyleLbl="alignAcc1" presStyleIdx="0" presStyleCnt="3"/>
      <dgm:spPr/>
    </dgm:pt>
    <dgm:pt modelId="{A2B80099-135C-44C5-82C0-6CDBC8CC3488}" type="pres">
      <dgm:prSet presAssocID="{1C18E8B1-3697-455B-B843-3B4F3B844112}" presName="imageaccent1" presStyleCnt="0"/>
      <dgm:spPr/>
    </dgm:pt>
    <dgm:pt modelId="{25AD1B71-CD13-4E4F-98A5-91B186054AE0}" type="pres">
      <dgm:prSet presAssocID="{1C18E8B1-3697-455B-B843-3B4F3B844112}" presName="accentRepeatNode" presStyleLbl="solidAlignAcc1" presStyleIdx="1" presStyleCnt="6"/>
      <dgm:spPr/>
    </dgm:pt>
    <dgm:pt modelId="{F9870E67-FCA4-4979-9B8A-BE704A1DC78E}" type="pres">
      <dgm:prSet presAssocID="{E679C74B-E9FA-45B2-880F-C79EFA836185}" presName="text2" presStyleCnt="0"/>
      <dgm:spPr/>
    </dgm:pt>
    <dgm:pt modelId="{93CB8354-05B5-4C08-8D73-A96737CB1194}" type="pres">
      <dgm:prSet presAssocID="{E679C74B-E9FA-45B2-880F-C79EFA836185}" presName="textRepeatNode" presStyleLbl="alignNode1" presStyleIdx="1" presStyleCnt="3" custLinFactNeighborX="2391" custLinFactNeighborY="1986">
        <dgm:presLayoutVars>
          <dgm:chMax val="0"/>
          <dgm:chPref val="0"/>
          <dgm:bulletEnabled val="1"/>
        </dgm:presLayoutVars>
      </dgm:prSet>
      <dgm:spPr/>
    </dgm:pt>
    <dgm:pt modelId="{2A6CB020-6FA4-4D2E-9144-3EF2634FCB28}" type="pres">
      <dgm:prSet presAssocID="{E679C74B-E9FA-45B2-880F-C79EFA836185}" presName="textaccent2" presStyleCnt="0"/>
      <dgm:spPr/>
    </dgm:pt>
    <dgm:pt modelId="{EC32A5E0-C28C-48F5-B8B4-97D007970C72}" type="pres">
      <dgm:prSet presAssocID="{E679C74B-E9FA-45B2-880F-C79EFA836185}" presName="accentRepeatNode" presStyleLbl="solidAlignAcc1" presStyleIdx="2" presStyleCnt="6"/>
      <dgm:spPr/>
    </dgm:pt>
    <dgm:pt modelId="{F8F261CB-0FA7-42C9-B93A-B30D8290569C}" type="pres">
      <dgm:prSet presAssocID="{FB068E1F-BD34-4C37-A7F7-E5A9AC5FAE38}" presName="image2" presStyleCnt="0"/>
      <dgm:spPr/>
    </dgm:pt>
    <dgm:pt modelId="{3431A0F0-021D-4883-9468-6F1F366507B2}" type="pres">
      <dgm:prSet presAssocID="{FB068E1F-BD34-4C37-A7F7-E5A9AC5FAE38}" presName="imageRepeatNode" presStyleLbl="alignAcc1" presStyleIdx="1" presStyleCnt="3"/>
      <dgm:spPr/>
    </dgm:pt>
    <dgm:pt modelId="{5EB0A482-A9CB-49D2-90F8-BE4267E21AB6}" type="pres">
      <dgm:prSet presAssocID="{FB068E1F-BD34-4C37-A7F7-E5A9AC5FAE38}" presName="imageaccent2" presStyleCnt="0"/>
      <dgm:spPr/>
    </dgm:pt>
    <dgm:pt modelId="{DC0CB928-19BD-48B2-ABCF-2C79507963DC}" type="pres">
      <dgm:prSet presAssocID="{FB068E1F-BD34-4C37-A7F7-E5A9AC5FAE38}" presName="accentRepeatNode" presStyleLbl="solidAlignAcc1" presStyleIdx="3" presStyleCnt="6"/>
      <dgm:spPr/>
    </dgm:pt>
    <dgm:pt modelId="{FDEDF1C3-7556-41FC-BA54-51937713D644}" type="pres">
      <dgm:prSet presAssocID="{03365477-B067-46E8-A543-CE98C15E03AF}" presName="text3" presStyleCnt="0"/>
      <dgm:spPr/>
    </dgm:pt>
    <dgm:pt modelId="{BE55E322-3AE9-47EF-87F4-8689E67DC7D6}" type="pres">
      <dgm:prSet presAssocID="{03365477-B067-46E8-A543-CE98C15E03AF}" presName="textRepeatNode" presStyleLbl="alignNode1" presStyleIdx="2" presStyleCnt="3">
        <dgm:presLayoutVars>
          <dgm:chMax val="0"/>
          <dgm:chPref val="0"/>
          <dgm:bulletEnabled val="1"/>
        </dgm:presLayoutVars>
      </dgm:prSet>
      <dgm:spPr/>
    </dgm:pt>
    <dgm:pt modelId="{914497AB-1368-4D95-860F-1C12919A82A5}" type="pres">
      <dgm:prSet presAssocID="{03365477-B067-46E8-A543-CE98C15E03AF}" presName="textaccent3" presStyleCnt="0"/>
      <dgm:spPr/>
    </dgm:pt>
    <dgm:pt modelId="{ACCA3A44-F79C-4228-B42A-987E01840170}" type="pres">
      <dgm:prSet presAssocID="{03365477-B067-46E8-A543-CE98C15E03AF}" presName="accentRepeatNode" presStyleLbl="solidAlignAcc1" presStyleIdx="4" presStyleCnt="6"/>
      <dgm:spPr/>
    </dgm:pt>
    <dgm:pt modelId="{059E52D2-9882-4D55-820A-E83E388E19C2}" type="pres">
      <dgm:prSet presAssocID="{48047FAD-3C81-4D28-8FC3-0D8DE079C1B4}" presName="image3" presStyleCnt="0"/>
      <dgm:spPr/>
    </dgm:pt>
    <dgm:pt modelId="{98CB3690-4190-4555-95F2-AA5688A7165B}" type="pres">
      <dgm:prSet presAssocID="{48047FAD-3C81-4D28-8FC3-0D8DE079C1B4}" presName="imageRepeatNode" presStyleLbl="alignAcc1" presStyleIdx="2" presStyleCnt="3" custLinFactNeighborX="-669" custLinFactNeighborY="177"/>
      <dgm:spPr/>
    </dgm:pt>
    <dgm:pt modelId="{0E70B4D9-DBE7-4251-9C56-5E2535A72407}" type="pres">
      <dgm:prSet presAssocID="{48047FAD-3C81-4D28-8FC3-0D8DE079C1B4}" presName="imageaccent3" presStyleCnt="0"/>
      <dgm:spPr/>
    </dgm:pt>
    <dgm:pt modelId="{F1ED769C-1A6D-435A-9906-271E81BF9540}" type="pres">
      <dgm:prSet presAssocID="{48047FAD-3C81-4D28-8FC3-0D8DE079C1B4}" presName="accentRepeatNode" presStyleLbl="solidAlignAcc1" presStyleIdx="5" presStyleCnt="6"/>
      <dgm:spPr/>
    </dgm:pt>
  </dgm:ptLst>
  <dgm:cxnLst>
    <dgm:cxn modelId="{ED0D740F-B99A-4464-B673-4F48E4DF2714}" type="presOf" srcId="{7C811CFF-C695-43E2-B379-DB60A70B149C}" destId="{2592FCC9-1622-46EF-8FF8-26ABC373D4B2}" srcOrd="0" destOrd="0" presId="urn:microsoft.com/office/officeart/2008/layout/HexagonCluster"/>
    <dgm:cxn modelId="{F8B7DF13-DFC2-40C2-8F50-2F402DE7757C}" type="presOf" srcId="{03365477-B067-46E8-A543-CE98C15E03AF}" destId="{BE55E322-3AE9-47EF-87F4-8689E67DC7D6}" srcOrd="0" destOrd="0" presId="urn:microsoft.com/office/officeart/2008/layout/HexagonCluster"/>
    <dgm:cxn modelId="{F30E4D3D-148E-4449-A439-76EE27857915}" srcId="{F9B03163-1AC9-4671-A6C6-9F2910B295DB}" destId="{E679C74B-E9FA-45B2-880F-C79EFA836185}" srcOrd="1" destOrd="0" parTransId="{9C09882B-1733-47AF-A5E3-B8D76F6E524B}" sibTransId="{FB068E1F-BD34-4C37-A7F7-E5A9AC5FAE38}"/>
    <dgm:cxn modelId="{559D437F-1060-4B6F-B27F-104C983C1A2E}" type="presOf" srcId="{F9B03163-1AC9-4671-A6C6-9F2910B295DB}" destId="{8CC43417-505D-4A0B-9942-63D34FF4C107}" srcOrd="0" destOrd="0" presId="urn:microsoft.com/office/officeart/2008/layout/HexagonCluster"/>
    <dgm:cxn modelId="{F0D44D88-7EE1-4E69-A26E-8819DB34AB07}" type="presOf" srcId="{FB068E1F-BD34-4C37-A7F7-E5A9AC5FAE38}" destId="{3431A0F0-021D-4883-9468-6F1F366507B2}" srcOrd="0" destOrd="0" presId="urn:microsoft.com/office/officeart/2008/layout/HexagonCluster"/>
    <dgm:cxn modelId="{74BD4D90-DEC1-4AF8-9A35-A6BE8089EFED}" type="presOf" srcId="{E679C74B-E9FA-45B2-880F-C79EFA836185}" destId="{93CB8354-05B5-4C08-8D73-A96737CB1194}" srcOrd="0" destOrd="0" presId="urn:microsoft.com/office/officeart/2008/layout/HexagonCluster"/>
    <dgm:cxn modelId="{9C4BE393-A040-44A6-B688-C3DDD40AAAC9}" type="presOf" srcId="{48047FAD-3C81-4D28-8FC3-0D8DE079C1B4}" destId="{98CB3690-4190-4555-95F2-AA5688A7165B}" srcOrd="0" destOrd="0" presId="urn:microsoft.com/office/officeart/2008/layout/HexagonCluster"/>
    <dgm:cxn modelId="{40D0B0BA-B76E-411A-B698-A4718E3C2504}" srcId="{F9B03163-1AC9-4671-A6C6-9F2910B295DB}" destId="{7C811CFF-C695-43E2-B379-DB60A70B149C}" srcOrd="0" destOrd="0" parTransId="{6FD933E6-FD81-4193-8A22-FC368F9EC739}" sibTransId="{1C18E8B1-3697-455B-B843-3B4F3B844112}"/>
    <dgm:cxn modelId="{ABBF57CA-1B0D-4ACC-B57D-57891C1F9C07}" type="presOf" srcId="{1C18E8B1-3697-455B-B843-3B4F3B844112}" destId="{1238F5DB-A598-4836-B2CD-ED166036A089}" srcOrd="0" destOrd="0" presId="urn:microsoft.com/office/officeart/2008/layout/HexagonCluster"/>
    <dgm:cxn modelId="{EA20DEF0-8C86-4DDE-ABD2-F5D8B98280A0}" srcId="{F9B03163-1AC9-4671-A6C6-9F2910B295DB}" destId="{03365477-B067-46E8-A543-CE98C15E03AF}" srcOrd="2" destOrd="0" parTransId="{BAE7D7B9-9C87-48CA-B8A1-8A2CC8A140C1}" sibTransId="{48047FAD-3C81-4D28-8FC3-0D8DE079C1B4}"/>
    <dgm:cxn modelId="{60C38D2C-91EA-42F6-BD21-6CD6A41A643E}" type="presParOf" srcId="{8CC43417-505D-4A0B-9942-63D34FF4C107}" destId="{0B3F55FF-0CA7-4B3D-9144-AEDAD6E96F07}" srcOrd="0" destOrd="0" presId="urn:microsoft.com/office/officeart/2008/layout/HexagonCluster"/>
    <dgm:cxn modelId="{CAC030BC-313B-4E02-A7C3-B2C608EEBDBA}" type="presParOf" srcId="{0B3F55FF-0CA7-4B3D-9144-AEDAD6E96F07}" destId="{2592FCC9-1622-46EF-8FF8-26ABC373D4B2}" srcOrd="0" destOrd="0" presId="urn:microsoft.com/office/officeart/2008/layout/HexagonCluster"/>
    <dgm:cxn modelId="{88506FA7-E238-4AB9-8CE1-3D885B957CB9}" type="presParOf" srcId="{8CC43417-505D-4A0B-9942-63D34FF4C107}" destId="{A1AC64A7-BA4E-4FB7-96E7-419346ADFA13}" srcOrd="1" destOrd="0" presId="urn:microsoft.com/office/officeart/2008/layout/HexagonCluster"/>
    <dgm:cxn modelId="{772EFDE5-21E1-41C6-AB06-DF621DBC826D}" type="presParOf" srcId="{A1AC64A7-BA4E-4FB7-96E7-419346ADFA13}" destId="{9215A563-5AF2-4069-9CB7-FF2BA376B38A}" srcOrd="0" destOrd="0" presId="urn:microsoft.com/office/officeart/2008/layout/HexagonCluster"/>
    <dgm:cxn modelId="{D9DD8D83-BF27-43C0-8BA6-9450C853F585}" type="presParOf" srcId="{8CC43417-505D-4A0B-9942-63D34FF4C107}" destId="{319BBB35-8151-4DF1-A323-1EABDCE26E07}" srcOrd="2" destOrd="0" presId="urn:microsoft.com/office/officeart/2008/layout/HexagonCluster"/>
    <dgm:cxn modelId="{72559955-EF1C-446C-A799-9DABD3EE4B2B}" type="presParOf" srcId="{319BBB35-8151-4DF1-A323-1EABDCE26E07}" destId="{1238F5DB-A598-4836-B2CD-ED166036A089}" srcOrd="0" destOrd="0" presId="urn:microsoft.com/office/officeart/2008/layout/HexagonCluster"/>
    <dgm:cxn modelId="{FAD01909-A57C-4D26-89CC-098DB76561B8}" type="presParOf" srcId="{8CC43417-505D-4A0B-9942-63D34FF4C107}" destId="{A2B80099-135C-44C5-82C0-6CDBC8CC3488}" srcOrd="3" destOrd="0" presId="urn:microsoft.com/office/officeart/2008/layout/HexagonCluster"/>
    <dgm:cxn modelId="{53B880A2-1493-4B7D-A76C-887D42603D51}" type="presParOf" srcId="{A2B80099-135C-44C5-82C0-6CDBC8CC3488}" destId="{25AD1B71-CD13-4E4F-98A5-91B186054AE0}" srcOrd="0" destOrd="0" presId="urn:microsoft.com/office/officeart/2008/layout/HexagonCluster"/>
    <dgm:cxn modelId="{D87B831E-44DC-44CA-A8A5-8DCB17BC9480}" type="presParOf" srcId="{8CC43417-505D-4A0B-9942-63D34FF4C107}" destId="{F9870E67-FCA4-4979-9B8A-BE704A1DC78E}" srcOrd="4" destOrd="0" presId="urn:microsoft.com/office/officeart/2008/layout/HexagonCluster"/>
    <dgm:cxn modelId="{C04EBB96-3693-4756-B554-7CCE1DC8FF7C}" type="presParOf" srcId="{F9870E67-FCA4-4979-9B8A-BE704A1DC78E}" destId="{93CB8354-05B5-4C08-8D73-A96737CB1194}" srcOrd="0" destOrd="0" presId="urn:microsoft.com/office/officeart/2008/layout/HexagonCluster"/>
    <dgm:cxn modelId="{3EB1797B-F708-4685-90F2-CA7021ED3AE4}" type="presParOf" srcId="{8CC43417-505D-4A0B-9942-63D34FF4C107}" destId="{2A6CB020-6FA4-4D2E-9144-3EF2634FCB28}" srcOrd="5" destOrd="0" presId="urn:microsoft.com/office/officeart/2008/layout/HexagonCluster"/>
    <dgm:cxn modelId="{8D6C29A4-B8B7-43CC-BB4C-5D8F46E4C354}" type="presParOf" srcId="{2A6CB020-6FA4-4D2E-9144-3EF2634FCB28}" destId="{EC32A5E0-C28C-48F5-B8B4-97D007970C72}" srcOrd="0" destOrd="0" presId="urn:microsoft.com/office/officeart/2008/layout/HexagonCluster"/>
    <dgm:cxn modelId="{23AD1266-810F-4AF6-BB1B-054822025466}" type="presParOf" srcId="{8CC43417-505D-4A0B-9942-63D34FF4C107}" destId="{F8F261CB-0FA7-42C9-B93A-B30D8290569C}" srcOrd="6" destOrd="0" presId="urn:microsoft.com/office/officeart/2008/layout/HexagonCluster"/>
    <dgm:cxn modelId="{BBAFDA9E-C33B-46C5-A7FF-F3B3F4F8ABC9}" type="presParOf" srcId="{F8F261CB-0FA7-42C9-B93A-B30D8290569C}" destId="{3431A0F0-021D-4883-9468-6F1F366507B2}" srcOrd="0" destOrd="0" presId="urn:microsoft.com/office/officeart/2008/layout/HexagonCluster"/>
    <dgm:cxn modelId="{98390311-41C3-4489-A932-FD6348D6327C}" type="presParOf" srcId="{8CC43417-505D-4A0B-9942-63D34FF4C107}" destId="{5EB0A482-A9CB-49D2-90F8-BE4267E21AB6}" srcOrd="7" destOrd="0" presId="urn:microsoft.com/office/officeart/2008/layout/HexagonCluster"/>
    <dgm:cxn modelId="{1E5C3C78-52EB-4412-AA05-EF7E6F9CD34B}" type="presParOf" srcId="{5EB0A482-A9CB-49D2-90F8-BE4267E21AB6}" destId="{DC0CB928-19BD-48B2-ABCF-2C79507963DC}" srcOrd="0" destOrd="0" presId="urn:microsoft.com/office/officeart/2008/layout/HexagonCluster"/>
    <dgm:cxn modelId="{7FB35CF7-4947-41EB-95A1-CF0B355C7C0C}" type="presParOf" srcId="{8CC43417-505D-4A0B-9942-63D34FF4C107}" destId="{FDEDF1C3-7556-41FC-BA54-51937713D644}" srcOrd="8" destOrd="0" presId="urn:microsoft.com/office/officeart/2008/layout/HexagonCluster"/>
    <dgm:cxn modelId="{62E9780F-6C78-443C-BA4D-92BF64DE9050}" type="presParOf" srcId="{FDEDF1C3-7556-41FC-BA54-51937713D644}" destId="{BE55E322-3AE9-47EF-87F4-8689E67DC7D6}" srcOrd="0" destOrd="0" presId="urn:microsoft.com/office/officeart/2008/layout/HexagonCluster"/>
    <dgm:cxn modelId="{4AAD68FF-323E-443C-981E-1B41E6D5979C}" type="presParOf" srcId="{8CC43417-505D-4A0B-9942-63D34FF4C107}" destId="{914497AB-1368-4D95-860F-1C12919A82A5}" srcOrd="9" destOrd="0" presId="urn:microsoft.com/office/officeart/2008/layout/HexagonCluster"/>
    <dgm:cxn modelId="{FA0BFB44-6921-4B86-9E92-ED1BA0FFFF9B}" type="presParOf" srcId="{914497AB-1368-4D95-860F-1C12919A82A5}" destId="{ACCA3A44-F79C-4228-B42A-987E01840170}" srcOrd="0" destOrd="0" presId="urn:microsoft.com/office/officeart/2008/layout/HexagonCluster"/>
    <dgm:cxn modelId="{AD9083C9-F6D0-457B-AA63-76991DD48A5E}" type="presParOf" srcId="{8CC43417-505D-4A0B-9942-63D34FF4C107}" destId="{059E52D2-9882-4D55-820A-E83E388E19C2}" srcOrd="10" destOrd="0" presId="urn:microsoft.com/office/officeart/2008/layout/HexagonCluster"/>
    <dgm:cxn modelId="{687CF81E-59AD-4B98-AD28-E79E5FBBB004}" type="presParOf" srcId="{059E52D2-9882-4D55-820A-E83E388E19C2}" destId="{98CB3690-4190-4555-95F2-AA5688A7165B}" srcOrd="0" destOrd="0" presId="urn:microsoft.com/office/officeart/2008/layout/HexagonCluster"/>
    <dgm:cxn modelId="{F66DB6B7-D036-4719-AF23-7C87F840DC02}" type="presParOf" srcId="{8CC43417-505D-4A0B-9942-63D34FF4C107}" destId="{0E70B4D9-DBE7-4251-9C56-5E2535A72407}" srcOrd="11" destOrd="0" presId="urn:microsoft.com/office/officeart/2008/layout/HexagonCluster"/>
    <dgm:cxn modelId="{C50E980C-DE54-459E-9E97-5EB23AFCFC2C}" type="presParOf" srcId="{0E70B4D9-DBE7-4251-9C56-5E2535A72407}" destId="{F1ED769C-1A6D-435A-9906-271E81BF9540}"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01F677-67A1-42BF-89EC-14D082FAD62E}" type="doc">
      <dgm:prSet loTypeId="urn:microsoft.com/office/officeart/2008/layout/AlternatingPictureCircles" loCatId="picture" qsTypeId="urn:microsoft.com/office/officeart/2005/8/quickstyle/3d1" qsCatId="3D" csTypeId="urn:microsoft.com/office/officeart/2005/8/colors/accent0_2" csCatId="mainScheme" phldr="1"/>
      <dgm:spPr/>
    </dgm:pt>
    <dgm:pt modelId="{1E20739B-326D-4B33-87C4-8CF69C1A0D8C}">
      <dgm:prSet phldrT="[Text]"/>
      <dgm:spPr/>
      <dgm:t>
        <a:bodyPr/>
        <a:lstStyle/>
        <a:p>
          <a:r>
            <a:rPr lang="en-US"/>
            <a:t>E</a:t>
          </a:r>
          <a:r>
            <a:rPr lang="sr-Latn-RS"/>
            <a:t>xample of traveling into the future </a:t>
          </a:r>
          <a:endParaRPr lang="en-US"/>
        </a:p>
      </dgm:t>
    </dgm:pt>
    <dgm:pt modelId="{770968B6-0160-4CDC-9804-82C62D698FA4}" type="parTrans" cxnId="{2E9E25B2-8976-428A-92B5-56217B5E9999}">
      <dgm:prSet/>
      <dgm:spPr/>
      <dgm:t>
        <a:bodyPr/>
        <a:lstStyle/>
        <a:p>
          <a:endParaRPr lang="en-US"/>
        </a:p>
      </dgm:t>
    </dgm:pt>
    <dgm:pt modelId="{6A5B55AD-07FB-42B3-93BE-90A8FAD8EEF5}" type="sibTrans" cxnId="{2E9E25B2-8976-428A-92B5-56217B5E9999}">
      <dgm:prSet/>
      <dgm:spPr/>
      <dgm:t>
        <a:bodyPr/>
        <a:lstStyle/>
        <a:p>
          <a:endParaRPr lang="en-US"/>
        </a:p>
      </dgm:t>
    </dgm:pt>
    <dgm:pt modelId="{720CB0F1-00B5-4A9E-BEAC-F6CD1499B9EF}" type="pres">
      <dgm:prSet presAssocID="{0E01F677-67A1-42BF-89EC-14D082FAD62E}" presName="Name0" presStyleCnt="0">
        <dgm:presLayoutVars>
          <dgm:chMax/>
          <dgm:chPref/>
          <dgm:dir/>
        </dgm:presLayoutVars>
      </dgm:prSet>
      <dgm:spPr/>
    </dgm:pt>
    <dgm:pt modelId="{5209CAFC-2A6B-4DC1-8C25-F0748C7B5654}" type="pres">
      <dgm:prSet presAssocID="{1E20739B-326D-4B33-87C4-8CF69C1A0D8C}" presName="composite" presStyleCnt="0"/>
      <dgm:spPr/>
    </dgm:pt>
    <dgm:pt modelId="{B7654BE1-6D5B-4713-A06B-6B12205DA60A}" type="pres">
      <dgm:prSet presAssocID="{1E20739B-326D-4B33-87C4-8CF69C1A0D8C}" presName="Accent" presStyleLbl="alignNode1" presStyleIdx="0" presStyleCnt="1">
        <dgm:presLayoutVars>
          <dgm:chMax val="0"/>
          <dgm:chPref val="0"/>
        </dgm:presLayoutVars>
      </dgm:prSet>
      <dgm:spPr/>
    </dgm:pt>
    <dgm:pt modelId="{A1816035-9CD2-4B7D-AB30-F4ED65C7D98D}" type="pres">
      <dgm:prSet presAssocID="{1E20739B-326D-4B33-87C4-8CF69C1A0D8C}" presName="Image" presStyleLbl="bgImgPlace1" presStyleIdx="0" presStyleCnt="1">
        <dgm:presLayoutVars>
          <dgm:chMax val="0"/>
          <dgm:chPref val="0"/>
          <dgm:bulletEnabled val="1"/>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scene3d>
          <a:camera prst="isometricOffAxis1Right"/>
          <a:lightRig rig="flat" dir="t"/>
        </a:scene3d>
        <a:sp3d z="-190500" prstMaterial="plastic">
          <a:bevelT w="88900" h="88900"/>
          <a:bevelB w="88900" h="31750" prst="angle"/>
        </a:sp3d>
      </dgm:spPr>
      <dgm:extLst>
        <a:ext uri="{E40237B7-FDA0-4F09-8148-C483321AD2D9}">
          <dgm14:cNvPr xmlns:dgm14="http://schemas.microsoft.com/office/drawing/2010/diagram" id="0" name="" descr="Is The Twin Paradox Still a Paradox? — MOVIESANDSCIENCE.COM">
            <a:extLst>
              <a:ext uri="{FF2B5EF4-FFF2-40B4-BE49-F238E27FC236}">
                <a16:creationId xmlns:a16="http://schemas.microsoft.com/office/drawing/2014/main" id="{E1ECE942-E674-440F-B546-72540C93B3E1}"/>
              </a:ext>
            </a:extLst>
          </dgm14:cNvPr>
        </a:ext>
      </dgm:extLst>
    </dgm:pt>
    <dgm:pt modelId="{50EA6ED0-8CDA-4977-93F7-E4F63C4A91A5}" type="pres">
      <dgm:prSet presAssocID="{1E20739B-326D-4B33-87C4-8CF69C1A0D8C}" presName="Parent" presStyleLbl="fgAccFollowNode1" presStyleIdx="0" presStyleCnt="1">
        <dgm:presLayoutVars>
          <dgm:chMax val="0"/>
          <dgm:chPref val="0"/>
          <dgm:bulletEnabled val="1"/>
        </dgm:presLayoutVars>
      </dgm:prSet>
      <dgm:spPr/>
    </dgm:pt>
    <dgm:pt modelId="{533EEB3C-A2AF-4706-9692-C0ACDEF66CA2}" type="pres">
      <dgm:prSet presAssocID="{1E20739B-326D-4B33-87C4-8CF69C1A0D8C}" presName="Space" presStyleCnt="0">
        <dgm:presLayoutVars>
          <dgm:chMax val="0"/>
          <dgm:chPref val="0"/>
        </dgm:presLayoutVars>
      </dgm:prSet>
      <dgm:spPr/>
    </dgm:pt>
  </dgm:ptLst>
  <dgm:cxnLst>
    <dgm:cxn modelId="{5A0B44A6-32AC-471F-B96C-71BAE4D9BF26}" type="presOf" srcId="{1E20739B-326D-4B33-87C4-8CF69C1A0D8C}" destId="{50EA6ED0-8CDA-4977-93F7-E4F63C4A91A5}" srcOrd="0" destOrd="0" presId="urn:microsoft.com/office/officeart/2008/layout/AlternatingPictureCircles"/>
    <dgm:cxn modelId="{6671FDAC-A1A2-4EDA-AC11-25AE8E1815BA}" type="presOf" srcId="{0E01F677-67A1-42BF-89EC-14D082FAD62E}" destId="{720CB0F1-00B5-4A9E-BEAC-F6CD1499B9EF}" srcOrd="0" destOrd="0" presId="urn:microsoft.com/office/officeart/2008/layout/AlternatingPictureCircles"/>
    <dgm:cxn modelId="{2E9E25B2-8976-428A-92B5-56217B5E9999}" srcId="{0E01F677-67A1-42BF-89EC-14D082FAD62E}" destId="{1E20739B-326D-4B33-87C4-8CF69C1A0D8C}" srcOrd="0" destOrd="0" parTransId="{770968B6-0160-4CDC-9804-82C62D698FA4}" sibTransId="{6A5B55AD-07FB-42B3-93BE-90A8FAD8EEF5}"/>
    <dgm:cxn modelId="{374202BA-8D6B-4EF3-8E51-3A231451E6F6}" type="presParOf" srcId="{720CB0F1-00B5-4A9E-BEAC-F6CD1499B9EF}" destId="{5209CAFC-2A6B-4DC1-8C25-F0748C7B5654}" srcOrd="0" destOrd="0" presId="urn:microsoft.com/office/officeart/2008/layout/AlternatingPictureCircles"/>
    <dgm:cxn modelId="{C59660C4-2234-450A-BAF1-756EF9275AE6}" type="presParOf" srcId="{5209CAFC-2A6B-4DC1-8C25-F0748C7B5654}" destId="{B7654BE1-6D5B-4713-A06B-6B12205DA60A}" srcOrd="0" destOrd="0" presId="urn:microsoft.com/office/officeart/2008/layout/AlternatingPictureCircles"/>
    <dgm:cxn modelId="{25AFEB1E-30F8-4FDB-9337-D010D54918A2}" type="presParOf" srcId="{5209CAFC-2A6B-4DC1-8C25-F0748C7B5654}" destId="{A1816035-9CD2-4B7D-AB30-F4ED65C7D98D}" srcOrd="1" destOrd="0" presId="urn:microsoft.com/office/officeart/2008/layout/AlternatingPictureCircles"/>
    <dgm:cxn modelId="{1C8D938D-4841-400D-8D5A-75ED79B99D2F}" type="presParOf" srcId="{5209CAFC-2A6B-4DC1-8C25-F0748C7B5654}" destId="{50EA6ED0-8CDA-4977-93F7-E4F63C4A91A5}" srcOrd="2" destOrd="0" presId="urn:microsoft.com/office/officeart/2008/layout/AlternatingPictureCircles"/>
    <dgm:cxn modelId="{CB373761-CBAC-4BE9-ACDE-9C9FFA195623}" type="presParOf" srcId="{5209CAFC-2A6B-4DC1-8C25-F0748C7B5654}" destId="{533EEB3C-A2AF-4706-9692-C0ACDEF66CA2}" srcOrd="3" destOrd="0" presId="urn:microsoft.com/office/officeart/2008/layout/AlternatingPictureCircl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2FCC9-1622-46EF-8FF8-26ABC373D4B2}">
      <dsp:nvSpPr>
        <dsp:cNvPr id="0" name=""/>
        <dsp:cNvSpPr/>
      </dsp:nvSpPr>
      <dsp:spPr>
        <a:xfrm>
          <a:off x="2582357" y="2974346"/>
          <a:ext cx="2100976" cy="1811407"/>
        </a:xfrm>
        <a:prstGeom prst="hexagon">
          <a:avLst>
            <a:gd name="adj" fmla="val 25000"/>
            <a:gd name="vf" fmla="val 115470"/>
          </a:avLst>
        </a:prstGeom>
        <a:solidFill>
          <a:schemeClr val="lt1">
            <a:hueOff val="0"/>
            <a:satOff val="0"/>
            <a:lumOff val="0"/>
            <a:alphaOff val="0"/>
          </a:schemeClr>
        </a:solidFill>
        <a:ln w="9525" cap="flat" cmpd="sng" algn="ctr">
          <a:solidFill>
            <a:schemeClr val="dk1">
              <a:shade val="80000"/>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0" tIns="40640" rIns="0" bIns="40640" numCol="1" spcCol="1270" anchor="ctr" anchorCtr="0">
          <a:noAutofit/>
        </a:bodyPr>
        <a:lstStyle/>
        <a:p>
          <a:pPr marL="0" lvl="0" indent="0" algn="ctr" defTabSz="1422400">
            <a:lnSpc>
              <a:spcPct val="90000"/>
            </a:lnSpc>
            <a:spcBef>
              <a:spcPct val="0"/>
            </a:spcBef>
            <a:spcAft>
              <a:spcPct val="35000"/>
            </a:spcAft>
            <a:buNone/>
          </a:pPr>
          <a:r>
            <a:rPr lang="en-US" sz="3200" kern="1200"/>
            <a:t>PRESENT</a:t>
          </a:r>
        </a:p>
      </dsp:txBody>
      <dsp:txXfrm>
        <a:off x="2908389" y="3255442"/>
        <a:ext cx="1448912" cy="1249215"/>
      </dsp:txXfrm>
    </dsp:sp>
    <dsp:sp modelId="{9215A563-5AF2-4069-9CB7-FF2BA376B38A}">
      <dsp:nvSpPr>
        <dsp:cNvPr id="0" name=""/>
        <dsp:cNvSpPr/>
      </dsp:nvSpPr>
      <dsp:spPr>
        <a:xfrm>
          <a:off x="2636938" y="3774045"/>
          <a:ext cx="245986" cy="212008"/>
        </a:xfrm>
        <a:prstGeom prst="hexagon">
          <a:avLst>
            <a:gd name="adj" fmla="val 25000"/>
            <a:gd name="vf" fmla="val 115470"/>
          </a:avLst>
        </a:prstGeom>
        <a:solidFill>
          <a:schemeClr val="lt1">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238F5DB-A598-4836-B2CD-ED166036A089}">
      <dsp:nvSpPr>
        <dsp:cNvPr id="0" name=""/>
        <dsp:cNvSpPr/>
      </dsp:nvSpPr>
      <dsp:spPr>
        <a:xfrm>
          <a:off x="786434" y="2001402"/>
          <a:ext cx="2100976" cy="1811407"/>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9525" cap="flat" cmpd="sng" algn="ctr">
          <a:solidFill>
            <a:schemeClr val="dk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sp>
    <dsp:sp modelId="{25AD1B71-CD13-4E4F-98A5-91B186054AE0}">
      <dsp:nvSpPr>
        <dsp:cNvPr id="0" name=""/>
        <dsp:cNvSpPr/>
      </dsp:nvSpPr>
      <dsp:spPr>
        <a:xfrm>
          <a:off x="2216742" y="3573522"/>
          <a:ext cx="245986" cy="212008"/>
        </a:xfrm>
        <a:prstGeom prst="hexagon">
          <a:avLst>
            <a:gd name="adj" fmla="val 25000"/>
            <a:gd name="vf" fmla="val 115470"/>
          </a:avLst>
        </a:prstGeom>
        <a:solidFill>
          <a:schemeClr val="lt1">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3CB8354-05B5-4C08-8D73-A96737CB1194}">
      <dsp:nvSpPr>
        <dsp:cNvPr id="0" name=""/>
        <dsp:cNvSpPr/>
      </dsp:nvSpPr>
      <dsp:spPr>
        <a:xfrm>
          <a:off x="4422533" y="2015840"/>
          <a:ext cx="2100976" cy="1811407"/>
        </a:xfrm>
        <a:prstGeom prst="hexagon">
          <a:avLst>
            <a:gd name="adj" fmla="val 25000"/>
            <a:gd name="vf" fmla="val 115470"/>
          </a:avLst>
        </a:prstGeom>
        <a:solidFill>
          <a:schemeClr val="lt1">
            <a:hueOff val="0"/>
            <a:satOff val="0"/>
            <a:lumOff val="0"/>
            <a:alphaOff val="0"/>
          </a:schemeClr>
        </a:solidFill>
        <a:ln w="9525" cap="flat" cmpd="sng" algn="ctr">
          <a:solidFill>
            <a:schemeClr val="dk1">
              <a:shade val="80000"/>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0" tIns="40640" rIns="0" bIns="40640" numCol="1" spcCol="1270" anchor="ctr" anchorCtr="0">
          <a:noAutofit/>
        </a:bodyPr>
        <a:lstStyle/>
        <a:p>
          <a:pPr marL="0" lvl="0" indent="0" algn="ctr" defTabSz="1422400">
            <a:lnSpc>
              <a:spcPct val="90000"/>
            </a:lnSpc>
            <a:spcBef>
              <a:spcPct val="0"/>
            </a:spcBef>
            <a:spcAft>
              <a:spcPct val="35000"/>
            </a:spcAft>
            <a:buNone/>
          </a:pPr>
          <a:r>
            <a:rPr lang="en-US" sz="3200" kern="1200"/>
            <a:t>FUTURE</a:t>
          </a:r>
        </a:p>
      </dsp:txBody>
      <dsp:txXfrm>
        <a:off x="4748565" y="2296936"/>
        <a:ext cx="1448912" cy="1249215"/>
      </dsp:txXfrm>
    </dsp:sp>
    <dsp:sp modelId="{EC32A5E0-C28C-48F5-B8B4-97D007970C72}">
      <dsp:nvSpPr>
        <dsp:cNvPr id="0" name=""/>
        <dsp:cNvSpPr/>
      </dsp:nvSpPr>
      <dsp:spPr>
        <a:xfrm>
          <a:off x="5808589" y="3550072"/>
          <a:ext cx="245986" cy="212008"/>
        </a:xfrm>
        <a:prstGeom prst="hexagon">
          <a:avLst>
            <a:gd name="adj" fmla="val 25000"/>
            <a:gd name="vf" fmla="val 115470"/>
          </a:avLst>
        </a:prstGeom>
        <a:solidFill>
          <a:schemeClr val="lt1">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3431A0F0-021D-4883-9468-6F1F366507B2}">
      <dsp:nvSpPr>
        <dsp:cNvPr id="0" name=""/>
        <dsp:cNvSpPr/>
      </dsp:nvSpPr>
      <dsp:spPr>
        <a:xfrm>
          <a:off x="6162241" y="2974346"/>
          <a:ext cx="2100976" cy="1811407"/>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a:ln w="9525" cap="flat" cmpd="sng" algn="ctr">
          <a:solidFill>
            <a:schemeClr val="dk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sp>
    <dsp:sp modelId="{DC0CB928-19BD-48B2-ABCF-2C79507963DC}">
      <dsp:nvSpPr>
        <dsp:cNvPr id="0" name=""/>
        <dsp:cNvSpPr/>
      </dsp:nvSpPr>
      <dsp:spPr>
        <a:xfrm>
          <a:off x="6216822" y="3774045"/>
          <a:ext cx="245986" cy="212008"/>
        </a:xfrm>
        <a:prstGeom prst="hexagon">
          <a:avLst>
            <a:gd name="adj" fmla="val 25000"/>
            <a:gd name="vf" fmla="val 115470"/>
          </a:avLst>
        </a:prstGeom>
        <a:solidFill>
          <a:schemeClr val="lt1">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BE55E322-3AE9-47EF-87F4-8689E67DC7D6}">
      <dsp:nvSpPr>
        <dsp:cNvPr id="0" name=""/>
        <dsp:cNvSpPr/>
      </dsp:nvSpPr>
      <dsp:spPr>
        <a:xfrm>
          <a:off x="2582357" y="989693"/>
          <a:ext cx="2100976" cy="1811407"/>
        </a:xfrm>
        <a:prstGeom prst="hexagon">
          <a:avLst>
            <a:gd name="adj" fmla="val 25000"/>
            <a:gd name="vf" fmla="val 115470"/>
          </a:avLst>
        </a:prstGeom>
        <a:solidFill>
          <a:schemeClr val="lt1">
            <a:hueOff val="0"/>
            <a:satOff val="0"/>
            <a:lumOff val="0"/>
            <a:alphaOff val="0"/>
          </a:schemeClr>
        </a:solidFill>
        <a:ln w="9525" cap="flat" cmpd="sng" algn="ctr">
          <a:solidFill>
            <a:schemeClr val="dk1">
              <a:shade val="80000"/>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endParaRPr lang="en-US" sz="2000" kern="1200">
            <a:latin typeface="Times New Roman" panose="02020603050405020304" pitchFamily="18" charset="0"/>
            <a:cs typeface="Times New Roman" panose="02020603050405020304" pitchFamily="18" charset="0"/>
          </a:endParaRPr>
        </a:p>
      </dsp:txBody>
      <dsp:txXfrm>
        <a:off x="2908389" y="1270789"/>
        <a:ext cx="1448912" cy="1249215"/>
      </dsp:txXfrm>
    </dsp:sp>
    <dsp:sp modelId="{ACCA3A44-F79C-4228-B42A-987E01840170}">
      <dsp:nvSpPr>
        <dsp:cNvPr id="0" name=""/>
        <dsp:cNvSpPr/>
      </dsp:nvSpPr>
      <dsp:spPr>
        <a:xfrm>
          <a:off x="4006684" y="1028937"/>
          <a:ext cx="245986" cy="212008"/>
        </a:xfrm>
        <a:prstGeom prst="hexagon">
          <a:avLst>
            <a:gd name="adj" fmla="val 25000"/>
            <a:gd name="vf" fmla="val 115470"/>
          </a:avLst>
        </a:prstGeom>
        <a:solidFill>
          <a:schemeClr val="lt1">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8CB3690-4190-4555-95F2-AA5688A7165B}">
      <dsp:nvSpPr>
        <dsp:cNvPr id="0" name=""/>
        <dsp:cNvSpPr/>
      </dsp:nvSpPr>
      <dsp:spPr>
        <a:xfrm>
          <a:off x="4358244" y="3206"/>
          <a:ext cx="2100976" cy="1811407"/>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a:ln w="9525" cap="flat" cmpd="sng" algn="ctr">
          <a:solidFill>
            <a:schemeClr val="dk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sp>
    <dsp:sp modelId="{F1ED769C-1A6D-435A-9906-271E81BF9540}">
      <dsp:nvSpPr>
        <dsp:cNvPr id="0" name=""/>
        <dsp:cNvSpPr/>
      </dsp:nvSpPr>
      <dsp:spPr>
        <a:xfrm>
          <a:off x="4434356" y="795392"/>
          <a:ext cx="245986" cy="212008"/>
        </a:xfrm>
        <a:prstGeom prst="hexagon">
          <a:avLst>
            <a:gd name="adj" fmla="val 25000"/>
            <a:gd name="vf" fmla="val 115470"/>
          </a:avLst>
        </a:prstGeom>
        <a:solidFill>
          <a:schemeClr val="lt1">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54BE1-6D5B-4713-A06B-6B12205DA60A}">
      <dsp:nvSpPr>
        <dsp:cNvPr id="0" name=""/>
        <dsp:cNvSpPr/>
      </dsp:nvSpPr>
      <dsp:spPr>
        <a:xfrm>
          <a:off x="4105315" y="319381"/>
          <a:ext cx="4206553" cy="4206369"/>
        </a:xfrm>
        <a:prstGeom prst="donut">
          <a:avLst>
            <a:gd name="adj" fmla="val 11010"/>
          </a:avLst>
        </a:prstGeom>
        <a:gradFill rotWithShape="0">
          <a:gsLst>
            <a:gs pos="0">
              <a:schemeClr val="lt1">
                <a:hueOff val="0"/>
                <a:satOff val="0"/>
                <a:lumOff val="0"/>
                <a:alphaOff val="0"/>
                <a:tint val="94000"/>
                <a:satMod val="100000"/>
                <a:lumMod val="108000"/>
              </a:schemeClr>
            </a:gs>
            <a:gs pos="50000">
              <a:schemeClr val="lt1">
                <a:hueOff val="0"/>
                <a:satOff val="0"/>
                <a:lumOff val="0"/>
                <a:alphaOff val="0"/>
                <a:tint val="98000"/>
                <a:shade val="100000"/>
                <a:satMod val="100000"/>
                <a:lumMod val="100000"/>
              </a:schemeClr>
            </a:gs>
            <a:gs pos="100000">
              <a:schemeClr val="lt1">
                <a:hueOff val="0"/>
                <a:satOff val="0"/>
                <a:lumOff val="0"/>
                <a:alphaOff val="0"/>
                <a:shade val="72000"/>
                <a:satMod val="120000"/>
                <a:lumMod val="100000"/>
              </a:schemeClr>
            </a:gs>
          </a:gsLst>
          <a:lin ang="5400000" scaled="0"/>
        </a:gradFill>
        <a:ln w="9525" cap="flat" cmpd="sng" algn="ctr">
          <a:solidFill>
            <a:schemeClr val="dk2">
              <a:shade val="80000"/>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1816035-9CD2-4B7D-AB30-F4ED65C7D98D}">
      <dsp:nvSpPr>
        <dsp:cNvPr id="0" name=""/>
        <dsp:cNvSpPr/>
      </dsp:nvSpPr>
      <dsp:spPr>
        <a:xfrm>
          <a:off x="3448" y="466597"/>
          <a:ext cx="5173653" cy="391175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a:noFill/>
        </a:ln>
        <a:effectLst>
          <a:outerShdw blurRad="50800" dist="25400" dir="5400000" rotWithShape="0">
            <a:srgbClr val="000000">
              <a:alpha val="28000"/>
            </a:srgbClr>
          </a:outerShdw>
        </a:effectLst>
        <a:scene3d>
          <a:camera prst="isometricOffAxis1Righ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50EA6ED0-8CDA-4977-93F7-E4F63C4A91A5}">
      <dsp:nvSpPr>
        <dsp:cNvPr id="0" name=""/>
        <dsp:cNvSpPr/>
      </dsp:nvSpPr>
      <dsp:spPr>
        <a:xfrm>
          <a:off x="4568094" y="782061"/>
          <a:ext cx="3280995" cy="3280851"/>
        </a:xfrm>
        <a:prstGeom prst="ellipse">
          <a:avLst/>
        </a:prstGeom>
        <a:solidFill>
          <a:schemeClr val="lt1">
            <a:alpha val="90000"/>
            <a:tint val="40000"/>
            <a:hueOff val="0"/>
            <a:satOff val="0"/>
            <a:lumOff val="0"/>
            <a:alphaOff val="0"/>
          </a:schemeClr>
        </a:solidFill>
        <a:ln w="9525" cap="flat" cmpd="sng" algn="ctr">
          <a:solidFill>
            <a:schemeClr val="dk2">
              <a:alpha val="90000"/>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en-US" sz="4000" kern="1200"/>
            <a:t>E</a:t>
          </a:r>
          <a:r>
            <a:rPr lang="sr-Latn-RS" sz="4000" kern="1200"/>
            <a:t>xample of traveling into the future </a:t>
          </a:r>
          <a:endParaRPr lang="en-US" sz="4000" kern="1200"/>
        </a:p>
      </dsp:txBody>
      <dsp:txXfrm>
        <a:off x="5048585" y="1262531"/>
        <a:ext cx="2320013" cy="2319911"/>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Circles">
  <dgm:title val=""/>
  <dgm:desc val=""/>
  <dgm:catLst>
    <dgm:cat type="picture" pri="17000"/>
    <dgm:cat type="pictureconvert" pri="1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3" destOrd="0"/>
      </dgm:cxnLst>
      <dgm:bg/>
      <dgm:whole/>
    </dgm:dataModel>
  </dgm:clrData>
  <dgm:layoutNode name="Name0">
    <dgm:varLst>
      <dgm:chMax/>
      <dgm:chPref/>
      <dgm:dir/>
    </dgm:varLst>
    <dgm:alg type="lin">
      <dgm:param type="linDir" val="fromT"/>
      <dgm:param type="fallback" val="2D"/>
      <dgm:param type="horzAlign" val="ctr"/>
      <dgm:param type="nodeVertAlign" val="t"/>
    </dgm:alg>
    <dgm:shape xmlns:r="http://schemas.openxmlformats.org/officeDocument/2006/relationships" r:blip="">
      <dgm:adjLst/>
    </dgm:shape>
    <dgm:choose name="Name1">
      <dgm:if name="Name2" axis="ch" ptType="node" func="cnt" op="gte" val="2">
        <dgm:constrLst>
          <dgm:constr type="primFontSz" for="des" ptType="node" op="equ" val="65"/>
          <dgm:constr type="w" for="ch" forName="composite" refType="h" refFor="ch" refForName="composite" fact="2.9499"/>
          <dgm:constr type="h" for="ch" forName="composite" refType="h"/>
          <dgm:constr type="h" for="ch" forName="ConnectorComposite" refType="w" refFor="ch" refForName="composite" op="equ" fact="0.1685"/>
          <dgm:constr type="w" for="ch" forName="ConnectorComposite" refType="h" refFor="ch" refForName="ConnectorComposite" op="equ"/>
        </dgm:constrLst>
      </dgm:if>
      <dgm:else name="Name3">
        <dgm:constrLst>
          <dgm:constr type="primFontSz" for="des" ptType="node" op="equ" val="65"/>
          <dgm:constr type="w" for="ch" forName="composite" refType="h" refFor="ch" refForName="composite" fact="1.9752"/>
          <dgm:constr type="h" for="ch" forName="composite" refType="h"/>
          <dgm:constr type="h" for="ch" forName="ConnectorComposite" refType="w" refFor="ch" refForName="composite" op="equ" fact="0.1685"/>
          <dgm:constr type="w" for="ch" forName="ConnectorComposite" refType="h" refFor="ch" refForName="ConnectorComposite" op="equ"/>
        </dgm:constrLst>
      </dgm:else>
    </dgm:choose>
    <dgm:forEach name="nodesForEach" axis="ch" ptType="node">
      <dgm:layoutNode name="composite">
        <dgm:alg type="composite"/>
        <dgm:shape xmlns:r="http://schemas.openxmlformats.org/officeDocument/2006/relationships" r:blip="">
          <dgm:adjLst/>
        </dgm:shape>
        <dgm:choose name="Name4">
          <dgm:if name="Name5" axis="precedSib" ptType="sibTrans" func="cnt" op="lte" val="0">
            <dgm:choose name="Name6">
              <dgm:if name="Name7" axis="followSib" ptType="sibTrans" func="cnt" op="lte" val="0">
                <dgm:choose name="Name8">
                  <dgm:if name="Name9" func="var" arg="dir" op="equ" val="norm">
                    <dgm:constrLst>
                      <dgm:constr type="l" for="ch" forName="Accent" refType="w" fact="0.4937"/>
                      <dgm:constr type="t" for="ch" forName="Accent" refType="h" fact="0"/>
                      <dgm:constr type="h" for="ch" forName="Accent" refType="w" refFor="ch" refForName="Accent"/>
                      <dgm:constr type="w" for="ch" forName="Accent" refType="w" fact="0.5063"/>
                      <dgm:constr type="l" for="ch" forName="Parent" refType="w" fact="0.5494"/>
                      <dgm:constr type="t" for="ch" forName="Parent" refType="h" fact="0.11"/>
                      <dgm:constr type="h" for="ch" forName="Parent" refType="w" refFor="ch" refForName="Parent"/>
                      <dgm:constr type="w" for="ch" forName="Parent" refType="w" fact="0.3949"/>
                      <dgm:constr type="l" for="ch" forName="Image" refType="w" fact="0"/>
                      <dgm:constr type="t" for="ch" forName="Image" refType="h" fact="0.035"/>
                      <dgm:constr type="h" for="ch" forName="Image" refType="h" fact="0.93"/>
                      <dgm:constr type="w" for="ch" forName="Image" refType="w" fact="0.6227"/>
                    </dgm:constrLst>
                  </dgm:if>
                  <dgm:else name="Name10">
                    <dgm:constrLst>
                      <dgm:constr type="l" for="ch" forName="Accent" refType="w" fact="0"/>
                      <dgm:constr type="t" for="ch" forName="Accent" refType="h" fact="0"/>
                      <dgm:constr type="h" for="ch" forName="Accent" refType="w" refFor="ch" refForName="Accent"/>
                      <dgm:constr type="w" for="ch" forName="Accent" refType="w" fact="0.5063"/>
                      <dgm:constr type="l" for="ch" forName="Parent" refType="w" fact="0.0557"/>
                      <dgm:constr type="t" for="ch" forName="Parent" refType="h" fact="0.11"/>
                      <dgm:constr type="h" for="ch" forName="Parent" refType="w" refFor="ch" refForName="Parent"/>
                      <dgm:constr type="w" for="ch" forName="Parent" refType="w" fact="0.3949"/>
                      <dgm:constr type="l" for="ch" forName="Image" refType="w" fact="0.3773"/>
                      <dgm:constr type="t" for="ch" forName="Image" refType="h" fact="0.035"/>
                      <dgm:constr type="h" for="ch" forName="Image" refType="h" fact="0.93"/>
                      <dgm:constr type="w" for="ch" forName="Image" refType="w" fact="0.6227"/>
                    </dgm:constrLst>
                  </dgm:else>
                </dgm:choose>
              </dgm:if>
              <dgm:else name="Name11">
                <dgm:choose name="Name12">
                  <dgm:if name="Name13" func="var" arg="dir" op="equ" val="norm">
                    <dgm:choose name="Name14">
                      <dgm:if name="Name1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1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17">
                    <dgm:choose name="Name18">
                      <dgm:if name="Name1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2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if>
          <dgm:else name="Name21">
            <dgm:choose name="Name22">
              <dgm:if name="Name23" func="var" arg="dir" op="equ" val="norm">
                <dgm:choose name="Name24">
                  <dgm:if name="Name2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2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27">
                <dgm:choose name="Name28">
                  <dgm:if name="Name2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3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layoutNode name="Accent" styleLbl="alignNode1">
          <dgm:varLst>
            <dgm:chMax val="0"/>
            <dgm:chPref val="0"/>
          </dgm:varLst>
          <dgm:alg type="sp"/>
          <dgm:shape xmlns:r="http://schemas.openxmlformats.org/officeDocument/2006/relationships" type="donut" r:blip="">
            <dgm:adjLst>
              <dgm:adj idx="1" val="0.1101"/>
            </dgm:adjLst>
          </dgm:shape>
          <dgm:presOf/>
        </dgm:layoutNode>
        <dgm:layoutNode name="Image" styleLbl="bgImgPlace1">
          <dgm:varLst>
            <dgm:chMax val="0"/>
            <dgm:chPref val="0"/>
            <dgm:bulletEnabled val="1"/>
          </dgm:varLst>
          <dgm:alg type="sp"/>
          <dgm:shape xmlns:r="http://schemas.openxmlformats.org/officeDocument/2006/relationships" type="rect" r:blip="" blipPhldr="1">
            <dgm:adjLst/>
          </dgm:shape>
          <dgm:presOf/>
        </dgm:layoutNode>
        <dgm:layoutNode name="Parent" styleLbl="fgAccFollowNode1">
          <dgm:varLst>
            <dgm:chMax val="0"/>
            <dgm:chPref val="0"/>
            <dgm:bulletEnabled val="1"/>
          </dgm:varLst>
          <dgm:alg type="tx">
            <dgm:param type="txAnchorVertCh" val="mid"/>
          </dgm:alg>
          <dgm:shape xmlns:r="http://schemas.openxmlformats.org/officeDocument/2006/relationships" type="ellipse"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Space">
          <dgm:varLst>
            <dgm:chMax val="0"/>
            <dgm:chPref val="0"/>
          </dgm:varLst>
          <dgm:alg type="sp"/>
          <dgm:shape xmlns:r="http://schemas.openxmlformats.org/officeDocument/2006/relationships" r:blip="">
            <dgm:adjLst/>
          </dgm:shape>
          <dgm:presOf/>
        </dgm:layoutNode>
      </dgm:layoutNode>
      <dgm:forEach name="Name31" axis="followSib" ptType="sibTrans" cnt="1">
        <dgm:layoutNode name="ConnectorComposite">
          <dgm:alg type="composite">
            <dgm:param type="ar" val=".4"/>
          </dgm:alg>
          <dgm:shape xmlns:r="http://schemas.openxmlformats.org/officeDocument/2006/relationships" r:blip="">
            <dgm:adjLst/>
          </dgm:shape>
          <dgm:constrLst>
            <dgm:constr type="l" for="ch" forName="TopSpacing" refType="w" fact="0"/>
            <dgm:constr type="t" for="ch" forName="TopSpacing" refType="h" fact="0"/>
            <dgm:constr type="h" for="ch" forName="TopSpacing" refType="h" fact="0.3"/>
            <dgm:constr type="w" for="ch" forName="TopSpacing" refType="w"/>
            <dgm:constr type="l" for="ch" forName="Connector" refType="w" fact="0"/>
            <dgm:constr type="t" for="ch" forName="Connector" refType="h" fact="0.3"/>
            <dgm:constr type="h" for="ch" forName="Connector" refType="h" fact="0.4"/>
            <dgm:constr type="w" for="ch" forName="Connector" refType="h" refFor="ch" refForName="Connector"/>
            <dgm:constr type="l" for="ch" forName="BottomSpacing" refType="w" fact="0"/>
            <dgm:constr type="t" for="ch" forName="BottomSpacing" refType="h" fact="0.7"/>
            <dgm:constr type="h" for="ch" forName="BottomSpacing" refType="h" fact="0.3"/>
            <dgm:constr type="w" for="ch" forName="BottomSpacing" refType="w"/>
          </dgm:constrLst>
          <dgm:layoutNode name="TopSpacing">
            <dgm:alg type="sp"/>
            <dgm:shape xmlns:r="http://schemas.openxmlformats.org/officeDocument/2006/relationships" r:blip="">
              <dgm:adjLst/>
            </dgm:shape>
          </dgm:layoutNode>
          <dgm:layoutNode name="Connector" styleLbl="alignNode1">
            <dgm:alg type="sp"/>
            <dgm:shape xmlns:r="http://schemas.openxmlformats.org/officeDocument/2006/relationships" type="flowChartConnector" r:blip="">
              <dgm:adjLst/>
            </dgm:shape>
            <dgm:presOf/>
          </dgm:layoutNode>
          <dgm:layoutNode name="BottomSpacing">
            <dgm:alg type="sp"/>
            <dgm:shape xmlns:r="http://schemas.openxmlformats.org/officeDocument/2006/relationships" r:blip="">
              <dgm:adjLst/>
            </dgm:shape>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9C37FB-4B00-4198-ADBA-10C2D874CE82}"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94810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9C37FB-4B00-4198-ADBA-10C2D874CE82}"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3134798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9C37FB-4B00-4198-ADBA-10C2D874CE82}"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1232950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9C37FB-4B00-4198-ADBA-10C2D874CE82}"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5793C-C33C-4508-951F-B779BE267FFF}"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81490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9C37FB-4B00-4198-ADBA-10C2D874CE82}"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2483551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9C37FB-4B00-4198-ADBA-10C2D874CE82}" type="datetimeFigureOut">
              <a:rPr lang="en-US" smtClean="0"/>
              <a:t>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1276382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9C37FB-4B00-4198-ADBA-10C2D874CE82}" type="datetimeFigureOut">
              <a:rPr lang="en-US" smtClean="0"/>
              <a:t>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1622473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C37FB-4B00-4198-ADBA-10C2D874CE82}"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3047805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C37FB-4B00-4198-ADBA-10C2D874CE82}"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1013241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C37FB-4B00-4198-ADBA-10C2D874CE82}"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3565677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C37FB-4B00-4198-ADBA-10C2D874CE82}"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340556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9C37FB-4B00-4198-ADBA-10C2D874CE82}"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233940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9C37FB-4B00-4198-ADBA-10C2D874CE82}"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217491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9C37FB-4B00-4198-ADBA-10C2D874CE82}" type="datetimeFigureOut">
              <a:rPr lang="en-US" smtClean="0"/>
              <a:t>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154798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9C37FB-4B00-4198-ADBA-10C2D874CE82}" type="datetimeFigureOut">
              <a:rPr lang="en-US" smtClean="0"/>
              <a:t>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4224348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39C37FB-4B00-4198-ADBA-10C2D874CE82}" type="datetimeFigureOut">
              <a:rPr lang="en-US" smtClean="0"/>
              <a:t>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4090869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9C37FB-4B00-4198-ADBA-10C2D874CE82}"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339133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9C37FB-4B00-4198-ADBA-10C2D874CE82}"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55793C-C33C-4508-951F-B779BE267FFF}" type="slidenum">
              <a:rPr lang="en-US" smtClean="0"/>
              <a:t>‹#›</a:t>
            </a:fld>
            <a:endParaRPr lang="en-US"/>
          </a:p>
        </p:txBody>
      </p:sp>
    </p:spTree>
    <p:extLst>
      <p:ext uri="{BB962C8B-B14F-4D97-AF65-F5344CB8AC3E}">
        <p14:creationId xmlns:p14="http://schemas.microsoft.com/office/powerpoint/2010/main" val="3455460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39C37FB-4B00-4198-ADBA-10C2D874CE82}" type="datetimeFigureOut">
              <a:rPr lang="en-US" smtClean="0"/>
              <a:t>1/7/2021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855793C-C33C-4508-951F-B779BE267FFF}" type="slidenum">
              <a:rPr lang="en-US" smtClean="0"/>
              <a:t>‹#›</a:t>
            </a:fld>
            <a:endParaRPr lang="en-US"/>
          </a:p>
        </p:txBody>
      </p:sp>
    </p:spTree>
    <p:extLst>
      <p:ext uri="{BB962C8B-B14F-4D97-AF65-F5344CB8AC3E}">
        <p14:creationId xmlns:p14="http://schemas.microsoft.com/office/powerpoint/2010/main" val="1382787716"/>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 id="2147484079" r:id="rId17"/>
    <p:sldLayoutId id="2147484080"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www.sciencemag.org/content/329/5999/1630.abstract" TargetMode="External"/><Relationship Id="rId2" Type="http://schemas.openxmlformats.org/officeDocument/2006/relationships/image" Target="../media/image5.jpeg"/><Relationship Id="rId1" Type="http://schemas.openxmlformats.org/officeDocument/2006/relationships/slideLayout" Target="../slideLayouts/slideLayout18.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4.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hyperlink" Target="https://spaceplace.nasa.gov/galaxies-age"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jpe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hyperlink" Target="https://www.space.com/40716-time-travel-science-fiction-reality.html" TargetMode="External"/><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png"/><Relationship Id="rId7" Type="http://schemas.openxmlformats.org/officeDocument/2006/relationships/diagramColors" Target="../diagrams/colors2.xml"/><Relationship Id="rId2" Type="http://schemas.microsoft.com/office/2017/06/relationships/model3d" Target="../media/model3d1.glb"/><Relationship Id="rId1" Type="http://schemas.openxmlformats.org/officeDocument/2006/relationships/slideLayout" Target="../slideLayouts/slideLayout18.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2.png"/><Relationship Id="rId4" Type="http://schemas.openxmlformats.org/officeDocument/2006/relationships/diagramData" Target="../diagrams/data2.xml"/><Relationship Id="rId9" Type="http://schemas.microsoft.com/office/2017/06/relationships/model3d" Target="../media/model3d2.glb"/></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3.glb"/><Relationship Id="rId1" Type="http://schemas.openxmlformats.org/officeDocument/2006/relationships/slideLayout" Target="../slideLayouts/slideLayout18.xml"/><Relationship Id="rId5" Type="http://schemas.openxmlformats.org/officeDocument/2006/relationships/image" Target="../media/image25.sv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A7E3E8-AD5B-4D30-B4C2-ECB7EB3C9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9222328"/>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2A31-D5CA-4C2E-85ED-13CD5C5177B9}"/>
              </a:ext>
            </a:extLst>
          </p:cNvPr>
          <p:cNvSpPr>
            <a:spLocks noGrp="1"/>
          </p:cNvSpPr>
          <p:nvPr>
            <p:ph type="title"/>
          </p:nvPr>
        </p:nvSpPr>
        <p:spPr/>
        <p:txBody>
          <a:bodyPr/>
          <a:lstStyle/>
          <a:p>
            <a:r>
              <a:rPr lang="en-US"/>
              <a:t>Thank you for your</a:t>
            </a:r>
          </a:p>
        </p:txBody>
      </p:sp>
      <p:sp>
        <p:nvSpPr>
          <p:cNvPr id="3" name="Content Placeholder 2">
            <a:extLst>
              <a:ext uri="{FF2B5EF4-FFF2-40B4-BE49-F238E27FC236}">
                <a16:creationId xmlns:a16="http://schemas.microsoft.com/office/drawing/2014/main" id="{9C62C81B-AFAE-456A-8893-8C17503A5F95}"/>
              </a:ext>
            </a:extLst>
          </p:cNvPr>
          <p:cNvSpPr>
            <a:spLocks noGrp="1"/>
          </p:cNvSpPr>
          <p:nvPr>
            <p:ph idx="1"/>
          </p:nvPr>
        </p:nvSpPr>
        <p:spPr>
          <a:xfrm>
            <a:off x="1683170" y="2578786"/>
            <a:ext cx="8825659" cy="3416300"/>
          </a:xfrm>
        </p:spPr>
        <p:txBody>
          <a:bodyPr/>
          <a:lstStyle/>
          <a:p>
            <a:pPr marL="0" indent="0" algn="ctr">
              <a:buNone/>
            </a:pPr>
            <a:r>
              <a:rPr lang="en-US"/>
              <a:t>Presentation done by:</a:t>
            </a:r>
          </a:p>
          <a:p>
            <a:r>
              <a:rPr lang="en-US"/>
              <a:t>Viktor Cvetanovic</a:t>
            </a:r>
          </a:p>
          <a:p>
            <a:r>
              <a:rPr lang="en-US"/>
              <a:t>Jovana jovanovic</a:t>
            </a:r>
          </a:p>
        </p:txBody>
      </p:sp>
      <p:pic>
        <p:nvPicPr>
          <p:cNvPr id="5" name="Graphic 4" descr="Watch">
            <a:extLst>
              <a:ext uri="{FF2B5EF4-FFF2-40B4-BE49-F238E27FC236}">
                <a16:creationId xmlns:a16="http://schemas.microsoft.com/office/drawing/2014/main" id="{721ADD46-A7A9-4FF7-BF6E-D4304A508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20897" y="959405"/>
            <a:ext cx="914400" cy="914400"/>
          </a:xfrm>
          <a:prstGeom prst="rect">
            <a:avLst/>
          </a:prstGeom>
        </p:spPr>
      </p:pic>
    </p:spTree>
    <p:extLst>
      <p:ext uri="{BB962C8B-B14F-4D97-AF65-F5344CB8AC3E}">
        <p14:creationId xmlns:p14="http://schemas.microsoft.com/office/powerpoint/2010/main" val="4277979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103C4-9033-45C0-9844-B2C51CB72450}"/>
              </a:ext>
            </a:extLst>
          </p:cNvPr>
          <p:cNvSpPr>
            <a:spLocks noGrp="1"/>
          </p:cNvSpPr>
          <p:nvPr>
            <p:ph type="title"/>
          </p:nvPr>
        </p:nvSpPr>
        <p:spPr>
          <a:xfrm>
            <a:off x="344384" y="153076"/>
            <a:ext cx="11187456" cy="719153"/>
          </a:xfrm>
        </p:spPr>
        <p:txBody>
          <a:bodyPr>
            <a:normAutofit fontScale="90000"/>
          </a:bodyPr>
          <a:lstStyle/>
          <a:p>
            <a:pPr algn="ctr"/>
            <a:r>
              <a:rPr lang="en-US" sz="3600" strike="noStrike">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Albert Einstein </a:t>
            </a:r>
            <a:r>
              <a:rPr lang="sr-Latn-RS" sz="3600" b="0">
                <a:solidFill>
                  <a:srgbClr val="000000"/>
                </a:solidFill>
                <a:effectLst/>
                <a:latin typeface="Times New Roman" panose="02020603050405020304" pitchFamily="18" charset="0"/>
                <a:ea typeface="Calibri" panose="020F0502020204030204" pitchFamily="34" charset="0"/>
              </a:rPr>
              <a:t>showed that time is an illusion</a:t>
            </a:r>
            <a:endParaRPr lang="en-US" sz="3600" b="0"/>
          </a:p>
        </p:txBody>
      </p:sp>
      <p:sp>
        <p:nvSpPr>
          <p:cNvPr id="5" name="Rectangle 4">
            <a:extLst>
              <a:ext uri="{FF2B5EF4-FFF2-40B4-BE49-F238E27FC236}">
                <a16:creationId xmlns:a16="http://schemas.microsoft.com/office/drawing/2014/main" id="{7100AF51-3BE3-46B1-A343-A09DFD53629C}"/>
              </a:ext>
            </a:extLst>
          </p:cNvPr>
          <p:cNvSpPr/>
          <p:nvPr/>
        </p:nvSpPr>
        <p:spPr>
          <a:xfrm>
            <a:off x="1407465" y="2003960"/>
            <a:ext cx="9377069" cy="4631377"/>
          </a:xfrm>
          <a:prstGeom prst="rect">
            <a:avLst/>
          </a:prstGeom>
          <a:solidFill>
            <a:schemeClr val="lt1">
              <a:alpha val="70000"/>
            </a:schemeClr>
          </a:solid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EAEAEA"/>
              </a:solidFill>
            </a:endParaRPr>
          </a:p>
        </p:txBody>
      </p:sp>
      <p:pic>
        <p:nvPicPr>
          <p:cNvPr id="1026" name="Picture 2" descr="Albert Ajnštajn">
            <a:extLst>
              <a:ext uri="{FF2B5EF4-FFF2-40B4-BE49-F238E27FC236}">
                <a16:creationId xmlns:a16="http://schemas.microsoft.com/office/drawing/2014/main" id="{82A55906-082E-4C95-8AE2-57F44590D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287" y="1672408"/>
            <a:ext cx="3844273" cy="3109421"/>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A4700B-E4DA-4621-9E32-3B145FD78D3C}"/>
              </a:ext>
            </a:extLst>
          </p:cNvPr>
          <p:cNvSpPr txBox="1"/>
          <p:nvPr/>
        </p:nvSpPr>
        <p:spPr>
          <a:xfrm>
            <a:off x="6766064" y="2375065"/>
            <a:ext cx="3455720" cy="3477875"/>
          </a:xfrm>
          <a:prstGeom prst="rect">
            <a:avLst/>
          </a:prstGeom>
          <a:noFill/>
        </p:spPr>
        <p:txBody>
          <a:bodyPr wrap="square" rtlCol="0">
            <a:spAutoFit/>
          </a:bodyPr>
          <a:lstStyle/>
          <a:p>
            <a:r>
              <a:rPr lang="sr-Latn-RS" sz="2000">
                <a:solidFill>
                  <a:srgbClr val="444444"/>
                </a:solidFill>
                <a:effectLst/>
                <a:latin typeface="Times New Roman" panose="02020603050405020304" pitchFamily="18" charset="0"/>
                <a:ea typeface="Calibri" panose="020F0502020204030204" pitchFamily="34" charset="0"/>
              </a:rPr>
              <a:t>According to the theory, the </a:t>
            </a:r>
            <a:r>
              <a:rPr lang="sr-Latn-RS" sz="2000" b="1">
                <a:solidFill>
                  <a:srgbClr val="444444"/>
                </a:solidFill>
                <a:effectLst/>
                <a:latin typeface="Times New Roman" panose="02020603050405020304" pitchFamily="18" charset="0"/>
                <a:ea typeface="Calibri" panose="020F0502020204030204" pitchFamily="34" charset="0"/>
              </a:rPr>
              <a:t>faster</a:t>
            </a:r>
            <a:r>
              <a:rPr lang="sr-Latn-RS" sz="2000">
                <a:solidFill>
                  <a:srgbClr val="444444"/>
                </a:solidFill>
                <a:effectLst/>
                <a:latin typeface="Times New Roman" panose="02020603050405020304" pitchFamily="18" charset="0"/>
                <a:ea typeface="Calibri" panose="020F0502020204030204" pitchFamily="34" charset="0"/>
              </a:rPr>
              <a:t> you travel, the </a:t>
            </a:r>
            <a:r>
              <a:rPr lang="sr-Latn-RS" sz="2000" b="1">
                <a:solidFill>
                  <a:srgbClr val="444444"/>
                </a:solidFill>
                <a:effectLst/>
                <a:latin typeface="Times New Roman" panose="02020603050405020304" pitchFamily="18" charset="0"/>
                <a:ea typeface="Calibri" panose="020F0502020204030204" pitchFamily="34" charset="0"/>
              </a:rPr>
              <a:t>slower</a:t>
            </a:r>
            <a:r>
              <a:rPr lang="sr-Latn-RS" sz="2000">
                <a:solidFill>
                  <a:srgbClr val="444444"/>
                </a:solidFill>
                <a:effectLst/>
                <a:latin typeface="Times New Roman" panose="02020603050405020304" pitchFamily="18" charset="0"/>
                <a:ea typeface="Calibri" panose="020F0502020204030204" pitchFamily="34" charset="0"/>
              </a:rPr>
              <a:t> you experience time. Time passes faster for your face than for your feet (assuming you're standing up). Einstein's theory of relativity dictates that the closer you are to the centre of the Earth, the slower time goes – and </a:t>
            </a:r>
            <a:r>
              <a:rPr lang="sr-Latn-RS" sz="2000" u="sng">
                <a:solidFill>
                  <a:srgbClr val="444444"/>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this has been measured</a:t>
            </a:r>
            <a:endParaRPr lang="en-US" sz="2000">
              <a:solidFill>
                <a:srgbClr val="444444"/>
              </a:solidFill>
            </a:endParaRPr>
          </a:p>
        </p:txBody>
      </p:sp>
      <p:pic>
        <p:nvPicPr>
          <p:cNvPr id="4" name="Graphic 3" descr="Beaker">
            <a:extLst>
              <a:ext uri="{FF2B5EF4-FFF2-40B4-BE49-F238E27FC236}">
                <a16:creationId xmlns:a16="http://schemas.microsoft.com/office/drawing/2014/main" id="{ABB3A431-10A7-40DF-9F47-147284B7A6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4309" y="5525411"/>
            <a:ext cx="914400" cy="914400"/>
          </a:xfrm>
          <a:prstGeom prst="rect">
            <a:avLst/>
          </a:prstGeom>
        </p:spPr>
      </p:pic>
      <p:cxnSp>
        <p:nvCxnSpPr>
          <p:cNvPr id="8" name="Straight Connector 7">
            <a:extLst>
              <a:ext uri="{FF2B5EF4-FFF2-40B4-BE49-F238E27FC236}">
                <a16:creationId xmlns:a16="http://schemas.microsoft.com/office/drawing/2014/main" id="{552E6EB1-8783-473C-B5F2-2E9927FF269A}"/>
              </a:ext>
            </a:extLst>
          </p:cNvPr>
          <p:cNvCxnSpPr>
            <a:cxnSpLocks/>
          </p:cNvCxnSpPr>
          <p:nvPr/>
        </p:nvCxnSpPr>
        <p:spPr>
          <a:xfrm>
            <a:off x="3554680" y="872229"/>
            <a:ext cx="508263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34714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2380A-EC9A-434B-A6F9-E1B1704FF103}"/>
              </a:ext>
            </a:extLst>
          </p:cNvPr>
          <p:cNvSpPr>
            <a:spLocks noGrp="1"/>
          </p:cNvSpPr>
          <p:nvPr>
            <p:ph type="title"/>
          </p:nvPr>
        </p:nvSpPr>
        <p:spPr>
          <a:xfrm>
            <a:off x="838199" y="-58343"/>
            <a:ext cx="10515600" cy="1095540"/>
          </a:xfrm>
        </p:spPr>
        <p:txBody>
          <a:bodyPr>
            <a:normAutofit/>
          </a:bodyPr>
          <a:lstStyle/>
          <a:p>
            <a:r>
              <a:rPr lang="en-US" sz="3200" b="0" i="0">
                <a:solidFill>
                  <a:srgbClr val="444444"/>
                </a:solidFill>
                <a:effectLst/>
                <a:latin typeface="Times New Roman" panose="02020603050405020304" pitchFamily="18" charset="0"/>
                <a:cs typeface="Times New Roman" panose="02020603050405020304" pitchFamily="18" charset="0"/>
              </a:rPr>
              <a:t>Nikola Tesla  and time travel</a:t>
            </a:r>
            <a:endParaRPr lang="en-US" sz="3200"/>
          </a:p>
        </p:txBody>
      </p:sp>
      <p:pic>
        <p:nvPicPr>
          <p:cNvPr id="5" name="Picture 4">
            <a:extLst>
              <a:ext uri="{FF2B5EF4-FFF2-40B4-BE49-F238E27FC236}">
                <a16:creationId xmlns:a16="http://schemas.microsoft.com/office/drawing/2014/main" id="{A00467B6-93EF-449F-8529-499E1260E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623" y="1916194"/>
            <a:ext cx="4232565" cy="24777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098" name="Picture 2" descr="Tesla dani: Putovanje kroz vreme sa genijem - Infostud | NajStudent.com">
            <a:extLst>
              <a:ext uri="{FF2B5EF4-FFF2-40B4-BE49-F238E27FC236}">
                <a16:creationId xmlns:a16="http://schemas.microsoft.com/office/drawing/2014/main" id="{9533106B-889D-40DA-B320-860067A67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12" y="1916194"/>
            <a:ext cx="4232565" cy="24777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C3EF56A0-065A-4DF6-9473-B9431CBBBC41}"/>
              </a:ext>
            </a:extLst>
          </p:cNvPr>
          <p:cNvSpPr txBox="1"/>
          <p:nvPr/>
        </p:nvSpPr>
        <p:spPr>
          <a:xfrm>
            <a:off x="398812" y="5056372"/>
            <a:ext cx="4490998" cy="1754326"/>
          </a:xfrm>
          <a:prstGeom prst="rect">
            <a:avLst/>
          </a:prstGeom>
          <a:noFill/>
        </p:spPr>
        <p:txBody>
          <a:bodyPr wrap="square" rtlCol="0">
            <a:spAutoFit/>
          </a:bodyPr>
          <a:lstStyle/>
          <a:p>
            <a:r>
              <a:rPr lang="en-US" sz="2000">
                <a:solidFill>
                  <a:srgbClr val="444444"/>
                </a:solidFill>
                <a:latin typeface="Times New Roman" panose="02020603050405020304" pitchFamily="18" charset="0"/>
                <a:cs typeface="Times New Roman" panose="02020603050405020304" pitchFamily="18" charset="0"/>
              </a:rPr>
              <a:t>Nikola Tesla had written in 1932. about neutron who can travel faster than sunlight.</a:t>
            </a:r>
            <a:endParaRPr lang="en-US" sz="2000" b="0" i="0">
              <a:solidFill>
                <a:srgbClr val="444444"/>
              </a:solidFill>
              <a:effectLst/>
              <a:latin typeface="Times New Roman" panose="02020603050405020304" pitchFamily="18" charset="0"/>
              <a:cs typeface="Times New Roman" panose="02020603050405020304" pitchFamily="18" charset="0"/>
            </a:endParaRPr>
          </a:p>
          <a:p>
            <a:br>
              <a:rPr lang="en-US" sz="2400" b="0" i="0">
                <a:solidFill>
                  <a:srgbClr val="444444"/>
                </a:solidFill>
                <a:effectLst/>
                <a:latin typeface="Arial" panose="020B0604020202020204" pitchFamily="34" charset="0"/>
              </a:rPr>
            </a:br>
            <a:endParaRPr lang="en-US" sz="2400"/>
          </a:p>
        </p:txBody>
      </p:sp>
      <p:sp>
        <p:nvSpPr>
          <p:cNvPr id="4" name="TextBox 3">
            <a:extLst>
              <a:ext uri="{FF2B5EF4-FFF2-40B4-BE49-F238E27FC236}">
                <a16:creationId xmlns:a16="http://schemas.microsoft.com/office/drawing/2014/main" id="{E9D592D4-B145-4A8E-8053-F02466A18E75}"/>
              </a:ext>
            </a:extLst>
          </p:cNvPr>
          <p:cNvSpPr txBox="1"/>
          <p:nvPr/>
        </p:nvSpPr>
        <p:spPr>
          <a:xfrm>
            <a:off x="7560623" y="5056372"/>
            <a:ext cx="4845133" cy="707886"/>
          </a:xfrm>
          <a:prstGeom prst="rect">
            <a:avLst/>
          </a:prstGeom>
          <a:noFill/>
        </p:spPr>
        <p:txBody>
          <a:bodyPr wrap="square" rtlCol="0">
            <a:spAutoFit/>
          </a:bodyPr>
          <a:lstStyle/>
          <a:p>
            <a:r>
              <a:rPr lang="sr-Latn-RS" sz="2000">
                <a:solidFill>
                  <a:srgbClr val="444444"/>
                </a:solidFill>
                <a:effectLst/>
                <a:latin typeface="Times New Roman" panose="02020603050405020304" pitchFamily="18" charset="0"/>
                <a:ea typeface="Calibri" panose="020F0502020204030204" pitchFamily="34" charset="0"/>
                <a:cs typeface="Times New Roman" panose="02020603050405020304" pitchFamily="18" charset="0"/>
              </a:rPr>
              <a:t>He constructed a tower in New Jersey to communicate with aliens</a:t>
            </a:r>
            <a:r>
              <a:rPr lang="en-US" sz="2000">
                <a:solidFill>
                  <a:srgbClr val="444444"/>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a:solidFill>
                <a:srgbClr val="444444"/>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AFB9B6B2-3236-461D-B95C-74EF2FEF074D}"/>
              </a:ext>
            </a:extLst>
          </p:cNvPr>
          <p:cNvCxnSpPr>
            <a:cxnSpLocks/>
          </p:cNvCxnSpPr>
          <p:nvPr/>
        </p:nvCxnSpPr>
        <p:spPr>
          <a:xfrm>
            <a:off x="3554680" y="872229"/>
            <a:ext cx="508263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2161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BE44-9679-4110-B0BB-F4B225173124}"/>
              </a:ext>
            </a:extLst>
          </p:cNvPr>
          <p:cNvSpPr>
            <a:spLocks noGrp="1"/>
          </p:cNvSpPr>
          <p:nvPr>
            <p:ph type="title"/>
          </p:nvPr>
        </p:nvSpPr>
        <p:spPr>
          <a:xfrm>
            <a:off x="913773" y="-7375"/>
            <a:ext cx="10364451" cy="984652"/>
          </a:xfrm>
        </p:spPr>
        <p:txBody>
          <a:bodyPr/>
          <a:lstStyle/>
          <a:p>
            <a:r>
              <a:rPr lang="en-US"/>
              <a:t>Time machine</a:t>
            </a:r>
          </a:p>
        </p:txBody>
      </p:sp>
      <p:pic>
        <p:nvPicPr>
          <p:cNvPr id="5" name="Content Placeholder 4" descr="Hourglass">
            <a:extLst>
              <a:ext uri="{FF2B5EF4-FFF2-40B4-BE49-F238E27FC236}">
                <a16:creationId xmlns:a16="http://schemas.microsoft.com/office/drawing/2014/main" id="{5CC2C4DA-D9A4-4A7F-BF21-9F958CBDD7F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2286" y="250017"/>
            <a:ext cx="469867" cy="469867"/>
          </a:xfrm>
        </p:spPr>
      </p:pic>
      <p:pic>
        <p:nvPicPr>
          <p:cNvPr id="1028" name="Picture 4" descr="Time PNG TrSansparent Images | PNG All">
            <a:extLst>
              <a:ext uri="{FF2B5EF4-FFF2-40B4-BE49-F238E27FC236}">
                <a16:creationId xmlns:a16="http://schemas.microsoft.com/office/drawing/2014/main" id="{E0D7D9F1-6EC8-489E-A66D-D98A054E5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0156" y="1073133"/>
            <a:ext cx="2571995" cy="2571995"/>
          </a:xfrm>
          <a:prstGeom prst="rect">
            <a:avLst/>
          </a:prstGeom>
          <a:noFill/>
          <a:effectLst>
            <a:outerShdw blurRad="50800" dist="38100" dir="18900000" algn="bl" rotWithShape="0">
              <a:prstClr val="black">
                <a:alpha val="40000"/>
              </a:prstClr>
            </a:outerShdw>
            <a:reflection blurRad="6350" stA="50000" endA="295" endPos="92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1030" name="Picture 6" descr="Space Telescope transparent PNG - StickPNG">
            <a:extLst>
              <a:ext uri="{FF2B5EF4-FFF2-40B4-BE49-F238E27FC236}">
                <a16:creationId xmlns:a16="http://schemas.microsoft.com/office/drawing/2014/main" id="{5F08344D-A1F1-48A6-8F2F-3793D7B17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53" y="250017"/>
            <a:ext cx="8586382" cy="69724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8F33765-A0F9-46A0-A7D2-30C97D06500F}"/>
              </a:ext>
            </a:extLst>
          </p:cNvPr>
          <p:cNvSpPr/>
          <p:nvPr/>
        </p:nvSpPr>
        <p:spPr>
          <a:xfrm>
            <a:off x="2595716" y="1646539"/>
            <a:ext cx="7152968" cy="4371072"/>
          </a:xfrm>
          <a:prstGeom prst="rect">
            <a:avLst/>
          </a:prstGeom>
          <a:solidFill>
            <a:schemeClr val="lt1">
              <a:alpha val="70000"/>
            </a:schemeClr>
          </a:solid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EAEAEA"/>
              </a:solidFill>
            </a:endParaRPr>
          </a:p>
        </p:txBody>
      </p:sp>
      <p:sp>
        <p:nvSpPr>
          <p:cNvPr id="6" name="TextBox 5">
            <a:extLst>
              <a:ext uri="{FF2B5EF4-FFF2-40B4-BE49-F238E27FC236}">
                <a16:creationId xmlns:a16="http://schemas.microsoft.com/office/drawing/2014/main" id="{923D2AAE-2A0D-438A-9452-5835A7788050}"/>
              </a:ext>
            </a:extLst>
          </p:cNvPr>
          <p:cNvSpPr txBox="1"/>
          <p:nvPr/>
        </p:nvSpPr>
        <p:spPr>
          <a:xfrm>
            <a:off x="2798289" y="1824758"/>
            <a:ext cx="3541316" cy="3640740"/>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sr-Latn-RS" sz="180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It is generally understood that traveling forward or back in time would require a device — a time machine — to take you there.</a:t>
            </a:r>
            <a:endParaRPr lang="en-US" sz="1800">
              <a:solidFill>
                <a:srgbClr val="444444"/>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sr-Latn-RS" sz="180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a:solidFill>
                <a:srgbClr val="444444"/>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sr-Latn-RS" sz="1800">
                <a:solidFill>
                  <a:srgbClr val="444444"/>
                </a:solidFill>
                <a:effectLst/>
                <a:latin typeface="Times New Roman" panose="02020603050405020304" pitchFamily="18" charset="0"/>
                <a:ea typeface="Calibri" panose="020F0502020204030204" pitchFamily="34" charset="0"/>
                <a:cs typeface="Times New Roman" panose="02020603050405020304" pitchFamily="18" charset="0"/>
              </a:rPr>
              <a:t>NASA's space telescopes also give us a way to look back in time. Telescopes help us see stars and </a:t>
            </a:r>
            <a:r>
              <a:rPr lang="sr-Latn-RS" sz="1800" u="none" strike="noStrike">
                <a:solidFill>
                  <a:srgbClr val="444444"/>
                </a:solidFill>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galaxies that are very far away</a:t>
            </a:r>
            <a:r>
              <a:rPr lang="sr-Latn-RS" sz="1800" u="none" strike="noStrike">
                <a:solidFill>
                  <a:srgbClr val="444444"/>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solidFill>
                <a:srgbClr val="444444"/>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pic>
        <p:nvPicPr>
          <p:cNvPr id="12" name="Picture 11">
            <a:extLst>
              <a:ext uri="{FF2B5EF4-FFF2-40B4-BE49-F238E27FC236}">
                <a16:creationId xmlns:a16="http://schemas.microsoft.com/office/drawing/2014/main" id="{CBDB3FAE-D234-4F35-BE2B-7CF8D98FF6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8022" y="2345901"/>
            <a:ext cx="2888262" cy="2166197"/>
          </a:xfrm>
          <a:prstGeom prst="rect">
            <a:avLst/>
          </a:prstGeom>
        </p:spPr>
      </p:pic>
      <p:cxnSp>
        <p:nvCxnSpPr>
          <p:cNvPr id="13" name="Straight Connector 12">
            <a:extLst>
              <a:ext uri="{FF2B5EF4-FFF2-40B4-BE49-F238E27FC236}">
                <a16:creationId xmlns:a16="http://schemas.microsoft.com/office/drawing/2014/main" id="{6616C8F2-49EE-4892-90A2-36524515B274}"/>
              </a:ext>
            </a:extLst>
          </p:cNvPr>
          <p:cNvCxnSpPr>
            <a:cxnSpLocks/>
          </p:cNvCxnSpPr>
          <p:nvPr/>
        </p:nvCxnSpPr>
        <p:spPr>
          <a:xfrm>
            <a:off x="3554680" y="872229"/>
            <a:ext cx="508263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317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6" presetClass="entr" presetSubtype="21" fill="hold" nodeType="with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barn(inVertical)">
                                      <p:cBhvr>
                                        <p:cTn id="12" dur="500"/>
                                        <p:tgtEl>
                                          <p:spTgt spid="1030"/>
                                        </p:tgtEl>
                                      </p:cBhvr>
                                    </p:animEffect>
                                  </p:childTnLst>
                                </p:cTn>
                              </p:par>
                              <p:par>
                                <p:cTn id="13" presetID="22" presetClass="entr" presetSubtype="4"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wipe(down)">
                                      <p:cBhvr>
                                        <p:cTn id="15" dur="500"/>
                                        <p:tgtEl>
                                          <p:spTgt spid="1028"/>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2" presetClass="entr" presetSubtype="4"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2156D7D-9FDD-4DD8-99E3-52DA83782400}"/>
              </a:ext>
            </a:extLst>
          </p:cNvPr>
          <p:cNvGraphicFramePr/>
          <p:nvPr>
            <p:extLst>
              <p:ext uri="{D42A27DB-BD31-4B8C-83A1-F6EECF244321}">
                <p14:modId xmlns:p14="http://schemas.microsoft.com/office/powerpoint/2010/main" val="2411399091"/>
              </p:ext>
            </p:extLst>
          </p:nvPr>
        </p:nvGraphicFramePr>
        <p:xfrm>
          <a:off x="-653144" y="1413164"/>
          <a:ext cx="9049652" cy="4785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6" name="Picture 8" descr="Dreams: A Parallel Universe - The Bite">
            <a:extLst>
              <a:ext uri="{FF2B5EF4-FFF2-40B4-BE49-F238E27FC236}">
                <a16:creationId xmlns:a16="http://schemas.microsoft.com/office/drawing/2014/main" id="{6C7C548B-9C0E-449F-B4D2-60A0E17E83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6565" y="1074840"/>
            <a:ext cx="5079825" cy="2731201"/>
          </a:xfrm>
          <a:prstGeom prst="rect">
            <a:avLst/>
          </a:prstGeom>
          <a:solidFill>
            <a:srgbClr val="FFFFFF">
              <a:shade val="85000"/>
            </a:srgbClr>
          </a:solidFill>
          <a:ln w="190500" cap="rnd">
            <a:solidFill>
              <a:schemeClr val="tx2">
                <a:lumMod val="50000"/>
              </a:schemeClr>
            </a:solidFill>
          </a:ln>
          <a:effectLst>
            <a:outerShdw blurRad="36195" dist="12700" dir="11400000" algn="tl" rotWithShape="0">
              <a:srgbClr val="000000">
                <a:alpha val="33000"/>
              </a:srgbClr>
            </a:outerShdw>
            <a:reflection blurRad="6350" stA="50000" endA="295" endPos="92000" dist="101600" dir="5400000" sy="-100000" algn="bl" rotWithShape="0"/>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a:extLst>
              <a:ext uri="{FF2B5EF4-FFF2-40B4-BE49-F238E27FC236}">
                <a16:creationId xmlns:a16="http://schemas.microsoft.com/office/drawing/2014/main" id="{88862469-D8B7-4BB2-8DDA-B83FA71D4349}"/>
              </a:ext>
            </a:extLst>
          </p:cNvPr>
          <p:cNvSpPr txBox="1"/>
          <p:nvPr/>
        </p:nvSpPr>
        <p:spPr>
          <a:xfrm>
            <a:off x="2485901" y="2934870"/>
            <a:ext cx="1294410" cy="584775"/>
          </a:xfrm>
          <a:prstGeom prst="rect">
            <a:avLst/>
          </a:prstGeom>
          <a:noFill/>
        </p:spPr>
        <p:txBody>
          <a:bodyPr wrap="square" rtlCol="0">
            <a:spAutoFit/>
          </a:bodyPr>
          <a:lstStyle/>
          <a:p>
            <a:r>
              <a:rPr lang="en-US" sz="3200"/>
              <a:t>PAST</a:t>
            </a:r>
          </a:p>
        </p:txBody>
      </p:sp>
      <p:cxnSp>
        <p:nvCxnSpPr>
          <p:cNvPr id="11" name="Straight Connector 10">
            <a:extLst>
              <a:ext uri="{FF2B5EF4-FFF2-40B4-BE49-F238E27FC236}">
                <a16:creationId xmlns:a16="http://schemas.microsoft.com/office/drawing/2014/main" id="{27E8DE5C-9C3C-4BB6-A5FA-9EF50E36F2D0}"/>
              </a:ext>
            </a:extLst>
          </p:cNvPr>
          <p:cNvCxnSpPr>
            <a:cxnSpLocks/>
          </p:cNvCxnSpPr>
          <p:nvPr/>
        </p:nvCxnSpPr>
        <p:spPr>
          <a:xfrm>
            <a:off x="3554680" y="659082"/>
            <a:ext cx="5082639"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523A1CE-16EF-40C8-9DFE-67D63518C9E1}"/>
              </a:ext>
            </a:extLst>
          </p:cNvPr>
          <p:cNvSpPr txBox="1"/>
          <p:nvPr/>
        </p:nvSpPr>
        <p:spPr>
          <a:xfrm>
            <a:off x="2875807" y="65671"/>
            <a:ext cx="6424550" cy="584775"/>
          </a:xfrm>
          <a:prstGeom prst="rect">
            <a:avLst/>
          </a:prstGeom>
          <a:noFill/>
        </p:spPr>
        <p:txBody>
          <a:bodyPr wrap="square">
            <a:spAutoFit/>
          </a:bodyPr>
          <a:lstStyle/>
          <a:p>
            <a:pPr algn="ctr"/>
            <a:r>
              <a:rPr lang="en-US" sz="3200" strike="noStrike">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PARALELL UNIVERSUM</a:t>
            </a:r>
            <a:endParaRPr lang="en-US" sz="3200"/>
          </a:p>
        </p:txBody>
      </p:sp>
    </p:spTree>
    <p:extLst>
      <p:ext uri="{BB962C8B-B14F-4D97-AF65-F5344CB8AC3E}">
        <p14:creationId xmlns:p14="http://schemas.microsoft.com/office/powerpoint/2010/main" val="264783357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74E4-F303-4408-96E6-CC12115DBDC5}"/>
              </a:ext>
            </a:extLst>
          </p:cNvPr>
          <p:cNvSpPr>
            <a:spLocks noGrp="1"/>
          </p:cNvSpPr>
          <p:nvPr>
            <p:ph type="title"/>
          </p:nvPr>
        </p:nvSpPr>
        <p:spPr>
          <a:xfrm>
            <a:off x="1022975" y="332809"/>
            <a:ext cx="9692640" cy="721635"/>
          </a:xfrm>
        </p:spPr>
        <p:txBody>
          <a:bodyPr>
            <a:normAutofit fontScale="90000"/>
          </a:bodyPr>
          <a:lstStyle/>
          <a:p>
            <a:pPr algn="ctr"/>
            <a:r>
              <a:rPr lang="en-US" sz="3600">
                <a:solidFill>
                  <a:srgbClr val="3E3E3E"/>
                </a:solidFill>
                <a:latin typeface="Times New Roman" panose="02020603050405020304" pitchFamily="18" charset="0"/>
                <a:cs typeface="Times New Roman" panose="02020603050405020304" pitchFamily="18" charset="0"/>
              </a:rPr>
              <a:t>If you</a:t>
            </a:r>
            <a:r>
              <a:rPr lang="en-US" sz="3600" b="0" i="0">
                <a:solidFill>
                  <a:srgbClr val="3E3E3E"/>
                </a:solidFill>
                <a:effectLst/>
                <a:latin typeface="Times New Roman" panose="02020603050405020304" pitchFamily="18" charset="0"/>
                <a:cs typeface="Times New Roman" panose="02020603050405020304" pitchFamily="18" charset="0"/>
              </a:rPr>
              <a:t> ask modern physics, time travel </a:t>
            </a:r>
            <a:r>
              <a:rPr lang="en-US" sz="3600" b="0">
                <a:solidFill>
                  <a:srgbClr val="C00000"/>
                </a:solidFill>
                <a:latin typeface="Times New Roman" panose="02020603050405020304" pitchFamily="18" charset="0"/>
                <a:cs typeface="Times New Roman" panose="02020603050405020304" pitchFamily="18" charset="0"/>
              </a:rPr>
              <a:t>is not</a:t>
            </a:r>
            <a:r>
              <a:rPr lang="en-US" sz="3600" b="0" i="0">
                <a:solidFill>
                  <a:srgbClr val="C00000"/>
                </a:solidFill>
                <a:effectLst/>
                <a:latin typeface="Times New Roman" panose="02020603050405020304" pitchFamily="18" charset="0"/>
                <a:cs typeface="Times New Roman" panose="02020603050405020304" pitchFamily="18" charset="0"/>
              </a:rPr>
              <a:t> possible.</a:t>
            </a:r>
            <a:endParaRPr lang="en-US" sz="3600" b="0">
              <a:solidFill>
                <a:srgbClr val="C00000"/>
              </a:solidFill>
              <a:latin typeface="Times New Roman" panose="02020603050405020304" pitchFamily="18" charset="0"/>
              <a:cs typeface="Times New Roman" panose="02020603050405020304" pitchFamily="18" charset="0"/>
            </a:endParaRPr>
          </a:p>
        </p:txBody>
      </p:sp>
      <p:pic>
        <p:nvPicPr>
          <p:cNvPr id="2050" name="Picture 2" descr="Da li je putovanje kroz vreme moguće?">
            <a:extLst>
              <a:ext uri="{FF2B5EF4-FFF2-40B4-BE49-F238E27FC236}">
                <a16:creationId xmlns:a16="http://schemas.microsoft.com/office/drawing/2014/main" id="{2DAFC59E-9E7D-4D5F-B6E6-118A81E78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295" y="1487892"/>
            <a:ext cx="4810191" cy="36076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254AA3-CA14-4B85-AD05-339600B0A97C}"/>
              </a:ext>
            </a:extLst>
          </p:cNvPr>
          <p:cNvSpPr txBox="1"/>
          <p:nvPr/>
        </p:nvSpPr>
        <p:spPr>
          <a:xfrm>
            <a:off x="1142827" y="1613695"/>
            <a:ext cx="3978234" cy="3630609"/>
          </a:xfrm>
          <a:prstGeom prst="rect">
            <a:avLst/>
          </a:prstGeom>
          <a:noFill/>
        </p:spPr>
        <p:txBody>
          <a:bodyPr wrap="square" rtlCol="0">
            <a:spAutoFit/>
          </a:bodyPr>
          <a:lstStyle/>
          <a:p>
            <a:pPr algn="just">
              <a:lnSpc>
                <a:spcPct val="107000"/>
              </a:lnSpc>
              <a:spcAft>
                <a:spcPts val="800"/>
              </a:spcAft>
            </a:pPr>
            <a:r>
              <a:rPr lang="sr-Latn-R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gn="just" fontAlgn="base"/>
            <a:r>
              <a:rPr lang="sr-Latn-RS" sz="2400">
                <a:solidFill>
                  <a:srgbClr val="000000"/>
                </a:solidFill>
                <a:effectLst/>
                <a:latin typeface="Times New Roman" panose="02020603050405020304" pitchFamily="18" charset="0"/>
                <a:ea typeface="Times New Roman" panose="02020603050405020304" pitchFamily="18" charset="0"/>
              </a:rPr>
              <a:t>The reality, however, is more muddled. Not all scientists believe that </a:t>
            </a:r>
            <a:r>
              <a:rPr lang="sr-Latn-RS" sz="2400" u="none" strike="noStrike">
                <a:solidFill>
                  <a:srgbClr val="C00000"/>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time travel is possible</a:t>
            </a:r>
            <a:r>
              <a:rPr lang="sr-Latn-RS" sz="2400">
                <a:solidFill>
                  <a:srgbClr val="000000"/>
                </a:solidFill>
                <a:effectLst/>
                <a:latin typeface="Times New Roman" panose="02020603050405020304" pitchFamily="18" charset="0"/>
                <a:ea typeface="Times New Roman" panose="02020603050405020304" pitchFamily="18" charset="0"/>
              </a:rPr>
              <a:t>. Some even say that an attempt would be fatal to any human who chooses to undertake it.</a:t>
            </a:r>
            <a:endParaRPr lang="en-US" sz="2400">
              <a:effectLst/>
              <a:latin typeface="Times New Roman" panose="02020603050405020304" pitchFamily="18" charset="0"/>
              <a:ea typeface="Times New Roman" panose="02020603050405020304" pitchFamily="18" charset="0"/>
            </a:endParaRPr>
          </a:p>
          <a:p>
            <a:pPr algn="just" fontAlgn="base"/>
            <a:r>
              <a:rPr lang="sr-Latn-RS" sz="1800">
                <a:effectLst/>
                <a:latin typeface="Times New Roman" panose="02020603050405020304" pitchFamily="18"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endParaRPr lang="en-US"/>
          </a:p>
        </p:txBody>
      </p:sp>
      <p:cxnSp>
        <p:nvCxnSpPr>
          <p:cNvPr id="6" name="Straight Connector 5">
            <a:extLst>
              <a:ext uri="{FF2B5EF4-FFF2-40B4-BE49-F238E27FC236}">
                <a16:creationId xmlns:a16="http://schemas.microsoft.com/office/drawing/2014/main" id="{53DA06E2-836E-4615-AD8C-9E9DD5DAC53D}"/>
              </a:ext>
            </a:extLst>
          </p:cNvPr>
          <p:cNvCxnSpPr>
            <a:cxnSpLocks/>
          </p:cNvCxnSpPr>
          <p:nvPr/>
        </p:nvCxnSpPr>
        <p:spPr>
          <a:xfrm>
            <a:off x="3554680" y="1152316"/>
            <a:ext cx="508263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93381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descr="Earth">
                <a:extLst>
                  <a:ext uri="{FF2B5EF4-FFF2-40B4-BE49-F238E27FC236}">
                    <a16:creationId xmlns:a16="http://schemas.microsoft.com/office/drawing/2014/main" id="{6445D8D2-DBBD-4280-B874-0BDDB1B6565E}"/>
                  </a:ext>
                </a:extLst>
              </p:cNvPr>
              <p:cNvGraphicFramePr>
                <a:graphicFrameLocks noChangeAspect="1"/>
              </p:cNvGraphicFramePr>
              <p:nvPr>
                <p:extLst>
                  <p:ext uri="{D42A27DB-BD31-4B8C-83A1-F6EECF244321}">
                    <p14:modId xmlns:p14="http://schemas.microsoft.com/office/powerpoint/2010/main" val="3693048624"/>
                  </p:ext>
                </p:extLst>
              </p:nvPr>
            </p:nvGraphicFramePr>
            <p:xfrm>
              <a:off x="8349534" y="1241782"/>
              <a:ext cx="1957809" cy="1957809"/>
            </p:xfrm>
            <a:graphic>
              <a:graphicData uri="http://schemas.microsoft.com/office/drawing/2017/model3d">
                <am3d:model3d r:embed="rId2">
                  <am3d:spPr>
                    <a:xfrm>
                      <a:off x="0" y="0"/>
                      <a:ext cx="1957809" cy="1957809"/>
                    </a:xfrm>
                    <a:prstGeom prst="rect">
                      <a:avLst/>
                    </a:prstGeom>
                    <a:effectLst>
                      <a:outerShdw blurRad="50800" dist="38100" algn="l" rotWithShape="0">
                        <a:prstClr val="black">
                          <a:alpha val="40000"/>
                        </a:prstClr>
                      </a:outerShdw>
                    </a:effectLst>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m3d:postTrans dx="0" dy="0" dz="0"/>
                  </am3d:trans>
                  <am3d:raster rName="Office3DRenderer" rVer="16.0.8326">
                    <am3d:blip r:embed="rId3"/>
                  </am3d:raster>
                  <am3d:objViewport viewportSz="34214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Earth">
                <a:extLst>
                  <a:ext uri="{FF2B5EF4-FFF2-40B4-BE49-F238E27FC236}">
                    <a16:creationId xmlns:a16="http://schemas.microsoft.com/office/drawing/2014/main" id="{6445D8D2-DBBD-4280-B874-0BDDB1B6565E}"/>
                  </a:ext>
                </a:extLst>
              </p:cNvPr>
              <p:cNvPicPr>
                <a:picLocks noGrp="1" noRot="1" noChangeAspect="1" noMove="1" noResize="1" noEditPoints="1" noAdjustHandles="1" noChangeArrowheads="1" noChangeShapeType="1" noCrop="1"/>
              </p:cNvPicPr>
              <p:nvPr/>
            </p:nvPicPr>
            <p:blipFill>
              <a:blip r:embed="rId3"/>
              <a:stretch>
                <a:fillRect/>
              </a:stretch>
            </p:blipFill>
            <p:spPr>
              <a:xfrm>
                <a:off x="8349534" y="1241782"/>
                <a:ext cx="1957809" cy="1957809"/>
              </a:xfrm>
              <a:prstGeom prst="rect">
                <a:avLst/>
              </a:prstGeom>
              <a:effectLst>
                <a:outerShdw blurRad="50800" dist="38100" algn="l" rotWithShape="0">
                  <a:prstClr val="black">
                    <a:alpha val="40000"/>
                  </a:prstClr>
                </a:outerShdw>
              </a:effectLst>
            </p:spPr>
          </p:pic>
        </mc:Fallback>
      </mc:AlternateContent>
      <p:sp>
        <p:nvSpPr>
          <p:cNvPr id="2" name="Title 1">
            <a:extLst>
              <a:ext uri="{FF2B5EF4-FFF2-40B4-BE49-F238E27FC236}">
                <a16:creationId xmlns:a16="http://schemas.microsoft.com/office/drawing/2014/main" id="{ED9AAAAA-EA01-4E52-8468-60F3F29D5639}"/>
              </a:ext>
            </a:extLst>
          </p:cNvPr>
          <p:cNvSpPr>
            <a:spLocks noGrp="1"/>
          </p:cNvSpPr>
          <p:nvPr>
            <p:ph type="title"/>
          </p:nvPr>
        </p:nvSpPr>
        <p:spPr>
          <a:xfrm>
            <a:off x="913774" y="119753"/>
            <a:ext cx="10364451" cy="718447"/>
          </a:xfrm>
        </p:spPr>
        <p:txBody>
          <a:bodyPr>
            <a:normAutofit/>
          </a:bodyPr>
          <a:lstStyle/>
          <a:p>
            <a:r>
              <a:rPr lang="en-US" sz="3200">
                <a:effectLst/>
                <a:latin typeface="Times New Roman" panose="02020603050405020304" pitchFamily="18" charset="0"/>
                <a:ea typeface="Calibri" panose="020F0502020204030204" pitchFamily="34" charset="0"/>
                <a:cs typeface="Times New Roman" panose="02020603050405020304" pitchFamily="18" charset="0"/>
              </a:rPr>
              <a:t>TWIN PARADOX</a:t>
            </a:r>
            <a:endParaRPr lang="en-US" sz="3200">
              <a:latin typeface="Times New Roman" panose="02020603050405020304" pitchFamily="18" charset="0"/>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8456103A-DFC2-4C63-AF22-01DFA70F9EBB}"/>
              </a:ext>
            </a:extLst>
          </p:cNvPr>
          <p:cNvGraphicFramePr/>
          <p:nvPr>
            <p:extLst>
              <p:ext uri="{D42A27DB-BD31-4B8C-83A1-F6EECF244321}">
                <p14:modId xmlns:p14="http://schemas.microsoft.com/office/powerpoint/2010/main" val="1542544107"/>
              </p:ext>
            </p:extLst>
          </p:nvPr>
        </p:nvGraphicFramePr>
        <p:xfrm>
          <a:off x="1013122" y="1006434"/>
          <a:ext cx="8315317" cy="48451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mc:Choice xmlns:am3d="http://schemas.microsoft.com/office/drawing/2017/model3d" Requires="am3d">
          <p:graphicFrame>
            <p:nvGraphicFramePr>
              <p:cNvPr id="11" name="3D Model 10" descr="Astronaut">
                <a:extLst>
                  <a:ext uri="{FF2B5EF4-FFF2-40B4-BE49-F238E27FC236}">
                    <a16:creationId xmlns:a16="http://schemas.microsoft.com/office/drawing/2014/main" id="{3E6B5C52-19E7-480B-8930-531F6FD28918}"/>
                  </a:ext>
                </a:extLst>
              </p:cNvPr>
              <p:cNvGraphicFramePr>
                <a:graphicFrameLocks noChangeAspect="1"/>
              </p:cNvGraphicFramePr>
              <p:nvPr>
                <p:extLst>
                  <p:ext uri="{D42A27DB-BD31-4B8C-83A1-F6EECF244321}">
                    <p14:modId xmlns:p14="http://schemas.microsoft.com/office/powerpoint/2010/main" val="3063385623"/>
                  </p:ext>
                </p:extLst>
              </p:nvPr>
            </p:nvGraphicFramePr>
            <p:xfrm>
              <a:off x="7967862" y="3008725"/>
              <a:ext cx="3207536" cy="4026075"/>
            </p:xfrm>
            <a:graphic>
              <a:graphicData uri="http://schemas.microsoft.com/office/drawing/2017/model3d">
                <am3d:model3d r:embed="rId9">
                  <am3d:spPr>
                    <a:xfrm>
                      <a:off x="0" y="0"/>
                      <a:ext cx="3207536" cy="4026075"/>
                    </a:xfrm>
                    <a:prstGeom prst="rect">
                      <a:avLst/>
                    </a:prstGeom>
                    <a:effectLst>
                      <a:outerShdw blurRad="50800" dist="38100" dir="2700000" algn="tl" rotWithShape="0">
                        <a:prstClr val="black">
                          <a:alpha val="40000"/>
                        </a:prstClr>
                      </a:outerShdw>
                    </a:effectLst>
                  </am3d:spPr>
                  <am3d:camera>
                    <am3d:pos x="0" y="0" z="61865708"/>
                    <am3d:up dx="0" dy="36000000" dz="0"/>
                    <am3d:lookAt x="0" y="0" z="0"/>
                    <am3d:perspective fov="2700000"/>
                  </am3d:camera>
                  <am3d:trans>
                    <am3d:meterPerModelUnit n="492876" d="1000000"/>
                    <am3d:preTrans dx="-621" dy="-18002111" dz="-681087"/>
                    <am3d:scale>
                      <am3d:sx n="1000000" d="1000000"/>
                      <am3d:sy n="1000000" d="1000000"/>
                      <am3d:sz n="1000000" d="1000000"/>
                    </am3d:scale>
                    <am3d:rot ax="8700000" ay="-1800000" az="-9600000"/>
                    <am3d:postTrans dx="0" dy="0" dz="0"/>
                  </am3d:trans>
                  <am3d:raster rName="Office3DRenderer" rVer="16.0.8326">
                    <am3d:blip r:embed="rId10"/>
                  </am3d:raster>
                  <am3d:objViewport viewportSz="55489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Astronaut">
                <a:extLst>
                  <a:ext uri="{FF2B5EF4-FFF2-40B4-BE49-F238E27FC236}">
                    <a16:creationId xmlns:a16="http://schemas.microsoft.com/office/drawing/2014/main" id="{3E6B5C52-19E7-480B-8930-531F6FD28918}"/>
                  </a:ext>
                </a:extLst>
              </p:cNvPr>
              <p:cNvPicPr>
                <a:picLocks noGrp="1" noRot="1" noChangeAspect="1" noMove="1" noResize="1" noEditPoints="1" noAdjustHandles="1" noChangeArrowheads="1" noChangeShapeType="1" noCrop="1"/>
              </p:cNvPicPr>
              <p:nvPr/>
            </p:nvPicPr>
            <p:blipFill>
              <a:blip r:embed="rId10"/>
              <a:stretch>
                <a:fillRect/>
              </a:stretch>
            </p:blipFill>
            <p:spPr>
              <a:xfrm>
                <a:off x="7967862" y="3008725"/>
                <a:ext cx="3207536" cy="4026075"/>
              </a:xfrm>
              <a:prstGeom prst="rect">
                <a:avLst/>
              </a:prstGeom>
              <a:effectLst>
                <a:outerShdw blurRad="50800" dist="38100" dir="2700000" algn="tl" rotWithShape="0">
                  <a:prstClr val="black">
                    <a:alpha val="40000"/>
                  </a:prstClr>
                </a:outerShdw>
              </a:effectLst>
            </p:spPr>
          </p:pic>
        </mc:Fallback>
      </mc:AlternateContent>
      <p:cxnSp>
        <p:nvCxnSpPr>
          <p:cNvPr id="6" name="Straight Connector 5">
            <a:extLst>
              <a:ext uri="{FF2B5EF4-FFF2-40B4-BE49-F238E27FC236}">
                <a16:creationId xmlns:a16="http://schemas.microsoft.com/office/drawing/2014/main" id="{146EA97B-AA2C-4D30-A338-086946691977}"/>
              </a:ext>
            </a:extLst>
          </p:cNvPr>
          <p:cNvCxnSpPr>
            <a:cxnSpLocks/>
          </p:cNvCxnSpPr>
          <p:nvPr/>
        </p:nvCxnSpPr>
        <p:spPr>
          <a:xfrm>
            <a:off x="3455826" y="773375"/>
            <a:ext cx="508263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045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2000" fill="hold"/>
                                        <p:tgtEl>
                                          <p:spTgt spid="11"/>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1"/>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1"/>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1"/>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1"/>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1" presetID="37" presetClass="emph" presetSubtype="128" accel="10000" decel="10000" fill="hold" nodeType="withEffect">
                                  <p:stCondLst>
                                    <p:cond delay="0"/>
                                  </p:stCondLst>
                                  <p:childTnLst>
                                    <p:animRot by="21600000">
                                      <p:cBhvr>
                                        <p:cTn id="12" dur="59000" fill="hold"/>
                                        <p:tgtEl>
                                          <p:spTgt spid="13"/>
                                        </p:tgtEl>
                                        <p:attrNameLst>
                                          <p:attrName>3d.view.rotation.y</p:attrName>
                                        </p:attrNameLst>
                                      </p:cBhvr>
                                    </p:animRot>
                                  </p:childTnLst>
                                </p:cTn>
                              </p:par>
                              <p:par>
                                <p:cTn id="13" presetID="16" presetClass="entr" presetSubtype="21" fill="hold" grpId="0" nodeType="withEffect">
                                  <p:stCondLst>
                                    <p:cond delay="0"/>
                                  </p:stCondLst>
                                  <p:childTnLst>
                                    <p:set>
                                      <p:cBhvr>
                                        <p:cTn id="14" dur="1" fill="hold">
                                          <p:stCondLst>
                                            <p:cond delay="0"/>
                                          </p:stCondLst>
                                        </p:cTn>
                                        <p:tgtEl>
                                          <p:spTgt spid="10">
                                            <p:graphicEl>
                                              <a:dgm id="{B7654BE1-6D5B-4713-A06B-6B12205DA60A}"/>
                                            </p:graphicEl>
                                          </p:spTgt>
                                        </p:tgtEl>
                                        <p:attrNameLst>
                                          <p:attrName>style.visibility</p:attrName>
                                        </p:attrNameLst>
                                      </p:cBhvr>
                                      <p:to>
                                        <p:strVal val="visible"/>
                                      </p:to>
                                    </p:set>
                                    <p:animEffect transition="in" filter="barn(inVertical)">
                                      <p:cBhvr>
                                        <p:cTn id="15" dur="500"/>
                                        <p:tgtEl>
                                          <p:spTgt spid="10">
                                            <p:graphicEl>
                                              <a:dgm id="{B7654BE1-6D5B-4713-A06B-6B12205DA60A}"/>
                                            </p:graphic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graphicEl>
                                              <a:dgm id="{A1816035-9CD2-4B7D-AB30-F4ED65C7D98D}"/>
                                            </p:graphicEl>
                                          </p:spTgt>
                                        </p:tgtEl>
                                        <p:attrNameLst>
                                          <p:attrName>style.visibility</p:attrName>
                                        </p:attrNameLst>
                                      </p:cBhvr>
                                      <p:to>
                                        <p:strVal val="visible"/>
                                      </p:to>
                                    </p:set>
                                    <p:animEffect transition="in" filter="barn(inVertical)">
                                      <p:cBhvr>
                                        <p:cTn id="18" dur="500"/>
                                        <p:tgtEl>
                                          <p:spTgt spid="10">
                                            <p:graphicEl>
                                              <a:dgm id="{A1816035-9CD2-4B7D-AB30-F4ED65C7D98D}"/>
                                            </p:graphic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0">
                                            <p:graphicEl>
                                              <a:dgm id="{50EA6ED0-8CDA-4977-93F7-E4F63C4A91A5}"/>
                                            </p:graphicEl>
                                          </p:spTgt>
                                        </p:tgtEl>
                                        <p:attrNameLst>
                                          <p:attrName>style.visibility</p:attrName>
                                        </p:attrNameLst>
                                      </p:cBhvr>
                                      <p:to>
                                        <p:strVal val="visible"/>
                                      </p:to>
                                    </p:set>
                                    <p:animEffect transition="in" filter="barn(inVertical)">
                                      <p:cBhvr>
                                        <p:cTn id="21" dur="500"/>
                                        <p:tgtEl>
                                          <p:spTgt spid="10">
                                            <p:graphicEl>
                                              <a:dgm id="{50EA6ED0-8CDA-4977-93F7-E4F63C4A91A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1544-6446-4C8E-AAB4-6AFF375BCC31}"/>
              </a:ext>
            </a:extLst>
          </p:cNvPr>
          <p:cNvSpPr>
            <a:spLocks noGrp="1"/>
          </p:cNvSpPr>
          <p:nvPr>
            <p:ph type="title"/>
          </p:nvPr>
        </p:nvSpPr>
        <p:spPr>
          <a:xfrm>
            <a:off x="327529" y="261256"/>
            <a:ext cx="11298413" cy="712520"/>
          </a:xfrm>
        </p:spPr>
        <p:txBody>
          <a:bodyPr>
            <a:normAutofit/>
          </a:bodyPr>
          <a:lstStyle/>
          <a:p>
            <a:r>
              <a:rPr lang="en-US" sz="3200">
                <a:latin typeface="Times New Roman" panose="02020603050405020304" pitchFamily="18" charset="0"/>
                <a:cs typeface="Times New Roman" panose="02020603050405020304" pitchFamily="18" charset="0"/>
              </a:rPr>
              <a:t>One button can change future? right?</a:t>
            </a:r>
          </a:p>
        </p:txBody>
      </p:sp>
      <p:sp>
        <p:nvSpPr>
          <p:cNvPr id="6" name="Rectangle 5">
            <a:extLst>
              <a:ext uri="{FF2B5EF4-FFF2-40B4-BE49-F238E27FC236}">
                <a16:creationId xmlns:a16="http://schemas.microsoft.com/office/drawing/2014/main" id="{E28E4445-2421-4044-A378-374FA06F4F49}"/>
              </a:ext>
            </a:extLst>
          </p:cNvPr>
          <p:cNvSpPr/>
          <p:nvPr/>
        </p:nvSpPr>
        <p:spPr>
          <a:xfrm>
            <a:off x="327529" y="1243464"/>
            <a:ext cx="4422601" cy="4371072"/>
          </a:xfrm>
          <a:prstGeom prst="rect">
            <a:avLst/>
          </a:prstGeom>
          <a:solidFill>
            <a:schemeClr val="lt1">
              <a:alpha val="70000"/>
            </a:schemeClr>
          </a:solid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just"/>
            <a:endParaRPr lang="en-US">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A2D524DF-B44D-489E-ADD9-D54DAD8AE777}"/>
              </a:ext>
            </a:extLst>
          </p:cNvPr>
          <p:cNvSpPr txBox="1"/>
          <p:nvPr/>
        </p:nvSpPr>
        <p:spPr>
          <a:xfrm>
            <a:off x="641267" y="2351313"/>
            <a:ext cx="3491346" cy="3139321"/>
          </a:xfrm>
          <a:prstGeom prst="rect">
            <a:avLst/>
          </a:prstGeom>
          <a:noFill/>
        </p:spPr>
        <p:txBody>
          <a:bodyPr wrap="square" rtlCol="0">
            <a:spAutoFit/>
          </a:bodyPr>
          <a:lstStyle/>
          <a:p>
            <a:pPr algn="just"/>
            <a:r>
              <a:rPr lang="en-US" sz="2000">
                <a:solidFill>
                  <a:srgbClr val="000000"/>
                </a:solidFill>
                <a:latin typeface="Times New Roman" panose="02020603050405020304" pitchFamily="18" charset="0"/>
                <a:ea typeface="Times New Roman" panose="02020603050405020304" pitchFamily="18" charset="0"/>
              </a:rPr>
              <a:t>This is </a:t>
            </a:r>
            <a:r>
              <a:rPr lang="sr-Latn-RS" sz="2000">
                <a:solidFill>
                  <a:srgbClr val="000000"/>
                </a:solidFill>
                <a:latin typeface="Times New Roman" panose="02020603050405020304" pitchFamily="18" charset="0"/>
                <a:ea typeface="Times New Roman" panose="02020603050405020304" pitchFamily="18" charset="0"/>
              </a:rPr>
              <a:t>because the</a:t>
            </a:r>
            <a:r>
              <a:rPr lang="en-US" sz="2000">
                <a:solidFill>
                  <a:srgbClr val="000000"/>
                </a:solidFill>
                <a:latin typeface="Times New Roman" panose="02020603050405020304" pitchFamily="18" charset="0"/>
                <a:ea typeface="Times New Roman" panose="02020603050405020304" pitchFamily="18" charset="0"/>
              </a:rPr>
              <a:t>n</a:t>
            </a:r>
            <a:r>
              <a:rPr lang="sr-Latn-RS" sz="2000">
                <a:solidFill>
                  <a:srgbClr val="000000"/>
                </a:solidFill>
                <a:latin typeface="Times New Roman" panose="02020603050405020304" pitchFamily="18" charset="0"/>
                <a:ea typeface="Times New Roman" panose="02020603050405020304" pitchFamily="18" charset="0"/>
              </a:rPr>
              <a:t> future-you wouldn't have decided to time travel in the first place.</a:t>
            </a:r>
            <a:endParaRPr lang="en-US" sz="2000">
              <a:latin typeface="Times New Roman" panose="02020603050405020304" pitchFamily="18" charset="0"/>
              <a:ea typeface="Times New Roman" panose="02020603050405020304" pitchFamily="18" charset="0"/>
            </a:endParaRPr>
          </a:p>
          <a:p>
            <a:pPr algn="just"/>
            <a:r>
              <a:rPr lang="sr-Latn-RS" sz="2000">
                <a:solidFill>
                  <a:srgbClr val="000000"/>
                </a:solidFill>
                <a:latin typeface="Times New Roman" panose="02020603050405020304" pitchFamily="18" charset="0"/>
                <a:ea typeface="Times New Roman" panose="02020603050405020304" pitchFamily="18" charset="0"/>
              </a:rPr>
              <a:t>For decades, physicists have been studying and debating versions of this paradox: If we could travel back in time and change the past, what would happen to the future?</a:t>
            </a:r>
            <a:endParaRPr lang="en-US" sz="2000">
              <a:latin typeface="Times New Roman" panose="02020603050405020304" pitchFamily="18" charset="0"/>
              <a:ea typeface="Times New Roman" panose="02020603050405020304" pitchFamily="18" charset="0"/>
            </a:endParaRPr>
          </a:p>
          <a:p>
            <a:endParaRPr lang="en-US"/>
          </a:p>
        </p:txBody>
      </p:sp>
      <p:sp>
        <p:nvSpPr>
          <p:cNvPr id="8" name="TextBox 7">
            <a:extLst>
              <a:ext uri="{FF2B5EF4-FFF2-40B4-BE49-F238E27FC236}">
                <a16:creationId xmlns:a16="http://schemas.microsoft.com/office/drawing/2014/main" id="{FAC27197-6ABE-444D-8C4B-9193B806A588}"/>
              </a:ext>
            </a:extLst>
          </p:cNvPr>
          <p:cNvSpPr txBox="1"/>
          <p:nvPr/>
        </p:nvSpPr>
        <p:spPr>
          <a:xfrm>
            <a:off x="1092529" y="1535779"/>
            <a:ext cx="2588821" cy="523220"/>
          </a:xfrm>
          <a:prstGeom prst="rect">
            <a:avLst/>
          </a:prstGeom>
          <a:noFill/>
        </p:spPr>
        <p:txBody>
          <a:bodyPr wrap="square" rtlCol="0">
            <a:spAutoFit/>
          </a:bodyPr>
          <a:lstStyle/>
          <a:p>
            <a:pPr algn="ctr"/>
            <a:r>
              <a:rPr lang="sr-Latn-RS" sz="2800">
                <a:solidFill>
                  <a:srgbClr val="000000"/>
                </a:solidFill>
                <a:latin typeface="Times New Roman" panose="02020603050405020304" pitchFamily="18" charset="0"/>
                <a:ea typeface="Times New Roman" panose="02020603050405020304" pitchFamily="18" charset="0"/>
              </a:rPr>
              <a:t>Not quite</a:t>
            </a:r>
            <a:endParaRPr lang="en-US" sz="2800"/>
          </a:p>
        </p:txBody>
      </p:sp>
      <p:sp>
        <p:nvSpPr>
          <p:cNvPr id="9" name="TextBox 8">
            <a:extLst>
              <a:ext uri="{FF2B5EF4-FFF2-40B4-BE49-F238E27FC236}">
                <a16:creationId xmlns:a16="http://schemas.microsoft.com/office/drawing/2014/main" id="{B6668C10-A2BF-46E4-A5B1-ECCCA5625C0E}"/>
              </a:ext>
            </a:extLst>
          </p:cNvPr>
          <p:cNvSpPr txBox="1"/>
          <p:nvPr/>
        </p:nvSpPr>
        <p:spPr>
          <a:xfrm>
            <a:off x="6456221" y="2351313"/>
            <a:ext cx="4524498" cy="1569660"/>
          </a:xfrm>
          <a:prstGeom prst="rect">
            <a:avLst/>
          </a:prstGeom>
          <a:noFill/>
          <a:effectLst>
            <a:glow rad="228600">
              <a:schemeClr val="accent1">
                <a:satMod val="175000"/>
                <a:alpha val="40000"/>
              </a:schemeClr>
            </a:glow>
          </a:effectLst>
        </p:spPr>
        <p:txBody>
          <a:bodyPr wrap="square" rtlCol="0">
            <a:spAutoFit/>
          </a:bodyPr>
          <a:lstStyle/>
          <a:p>
            <a:pPr algn="ctr"/>
            <a:r>
              <a:rPr lang="en-US" sz="9600" spc="600">
                <a:ln>
                  <a:solidFill>
                    <a:schemeClr val="tx1"/>
                  </a:solidFill>
                </a:l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a:t>
            </a:r>
          </a:p>
        </p:txBody>
      </p:sp>
      <mc:AlternateContent xmlns:mc="http://schemas.openxmlformats.org/markup-compatibility/2006">
        <mc:Choice xmlns:am3d="http://schemas.microsoft.com/office/drawing/2017/model3d" Requires="am3d">
          <p:graphicFrame>
            <p:nvGraphicFramePr>
              <p:cNvPr id="3" name="3D Model 2" descr="Retro UFO">
                <a:extLst>
                  <a:ext uri="{FF2B5EF4-FFF2-40B4-BE49-F238E27FC236}">
                    <a16:creationId xmlns:a16="http://schemas.microsoft.com/office/drawing/2014/main" id="{C7523EAA-5133-4F7B-AADC-79E27A0AB7D5}"/>
                  </a:ext>
                </a:extLst>
              </p:cNvPr>
              <p:cNvGraphicFramePr>
                <a:graphicFrameLocks noChangeAspect="1"/>
              </p:cNvGraphicFramePr>
              <p:nvPr>
                <p:extLst>
                  <p:ext uri="{D42A27DB-BD31-4B8C-83A1-F6EECF244321}">
                    <p14:modId xmlns:p14="http://schemas.microsoft.com/office/powerpoint/2010/main" val="2349265728"/>
                  </p:ext>
                </p:extLst>
              </p:nvPr>
            </p:nvGraphicFramePr>
            <p:xfrm>
              <a:off x="7825397" y="4647835"/>
              <a:ext cx="3609268" cy="1685595"/>
            </p:xfrm>
            <a:graphic>
              <a:graphicData uri="http://schemas.microsoft.com/office/drawing/2017/model3d">
                <am3d:model3d r:embed="rId2">
                  <am3d:spPr>
                    <a:xfrm>
                      <a:off x="0" y="0"/>
                      <a:ext cx="3609268" cy="1685595"/>
                    </a:xfrm>
                    <a:prstGeom prst="rect">
                      <a:avLst/>
                    </a:prstGeom>
                  </am3d:spPr>
                  <am3d:camera>
                    <am3d:pos x="0" y="0" z="69232192"/>
                    <am3d:up dx="0" dy="36000000" dz="0"/>
                    <am3d:lookAt x="0" y="0" z="0"/>
                    <am3d:perspective fov="2700000"/>
                  </am3d:camera>
                  <am3d:trans>
                    <am3d:meterPerModelUnit n="1027412" d="1000000"/>
                    <am3d:preTrans dx="0" dy="-7090683" dz="0"/>
                    <am3d:scale>
                      <am3d:sx n="1000000" d="1000000"/>
                      <am3d:sy n="1000000" d="1000000"/>
                      <am3d:sz n="1000000" d="1000000"/>
                    </am3d:scale>
                    <am3d:rot/>
                    <am3d:postTrans dx="0" dy="0" dz="0"/>
                  </am3d:trans>
                  <am3d:raster rName="Office3DRenderer" rVer="16.0.8326">
                    <am3d:blip r:embed="rId3"/>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etro UFO">
                <a:extLst>
                  <a:ext uri="{FF2B5EF4-FFF2-40B4-BE49-F238E27FC236}">
                    <a16:creationId xmlns:a16="http://schemas.microsoft.com/office/drawing/2014/main" id="{C7523EAA-5133-4F7B-AADC-79E27A0AB7D5}"/>
                  </a:ext>
                </a:extLst>
              </p:cNvPr>
              <p:cNvPicPr>
                <a:picLocks noGrp="1" noRot="1" noChangeAspect="1" noMove="1" noResize="1" noEditPoints="1" noAdjustHandles="1" noChangeArrowheads="1" noChangeShapeType="1" noCrop="1"/>
              </p:cNvPicPr>
              <p:nvPr/>
            </p:nvPicPr>
            <p:blipFill>
              <a:blip r:embed="rId3"/>
              <a:stretch>
                <a:fillRect/>
              </a:stretch>
            </p:blipFill>
            <p:spPr>
              <a:xfrm>
                <a:off x="7825397" y="4647835"/>
                <a:ext cx="3609268" cy="1685595"/>
              </a:xfrm>
              <a:prstGeom prst="rect">
                <a:avLst/>
              </a:prstGeom>
            </p:spPr>
          </p:pic>
        </mc:Fallback>
      </mc:AlternateContent>
      <p:pic>
        <p:nvPicPr>
          <p:cNvPr id="5" name="Graphic 4" descr="Arrow Slight curve">
            <a:extLst>
              <a:ext uri="{FF2B5EF4-FFF2-40B4-BE49-F238E27FC236}">
                <a16:creationId xmlns:a16="http://schemas.microsoft.com/office/drawing/2014/main" id="{CC0C35EE-F5E1-47B4-8411-00A99BA80B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50108" y="3069323"/>
            <a:ext cx="1284557" cy="914400"/>
          </a:xfrm>
          <a:prstGeom prst="rect">
            <a:avLst/>
          </a:prstGeom>
        </p:spPr>
      </p:pic>
      <p:cxnSp>
        <p:nvCxnSpPr>
          <p:cNvPr id="10" name="Straight Connector 9">
            <a:extLst>
              <a:ext uri="{FF2B5EF4-FFF2-40B4-BE49-F238E27FC236}">
                <a16:creationId xmlns:a16="http://schemas.microsoft.com/office/drawing/2014/main" id="{F02F61D4-AD1C-4DF7-AC53-62E58EE55185}"/>
              </a:ext>
            </a:extLst>
          </p:cNvPr>
          <p:cNvCxnSpPr>
            <a:cxnSpLocks/>
          </p:cNvCxnSpPr>
          <p:nvPr/>
        </p:nvCxnSpPr>
        <p:spPr>
          <a:xfrm>
            <a:off x="3554680" y="888705"/>
            <a:ext cx="508263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507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37" presetClass="emph" presetSubtype="128" accel="10000" decel="10000" fill="hold" nodeType="withEffect">
                                  <p:stCondLst>
                                    <p:cond delay="0"/>
                                  </p:stCondLst>
                                  <p:childTnLst>
                                    <p:animRot by="21600000">
                                      <p:cBhvr>
                                        <p:cTn id="11" dur="59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4991-E387-4695-8D40-8CDD55B060F0}"/>
              </a:ext>
            </a:extLst>
          </p:cNvPr>
          <p:cNvSpPr>
            <a:spLocks noGrp="1"/>
          </p:cNvSpPr>
          <p:nvPr>
            <p:ph type="title"/>
          </p:nvPr>
        </p:nvSpPr>
        <p:spPr>
          <a:xfrm>
            <a:off x="838200" y="201879"/>
            <a:ext cx="10515600" cy="997527"/>
          </a:xfrm>
        </p:spPr>
        <p:txBody>
          <a:bodyPr>
            <a:noAutofit/>
          </a:bodyPr>
          <a:lstStyle/>
          <a:p>
            <a:r>
              <a:rPr lang="sr-Latn-RS" sz="3200">
                <a:effectLst/>
                <a:latin typeface="Times New Roman" panose="02020603050405020304" pitchFamily="18" charset="0"/>
                <a:ea typeface="Calibri" panose="020F0502020204030204" pitchFamily="34" charset="0"/>
                <a:cs typeface="Times New Roman" panose="02020603050405020304" pitchFamily="18" charset="0"/>
              </a:rPr>
              <a:t>Imagine you could hop into a time machine, press a button, and journey back to 2019</a:t>
            </a:r>
            <a:endParaRPr lang="en-US" sz="3200" b="1">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74C8076D-9043-48D4-A6BE-76292C734006}"/>
              </a:ext>
            </a:extLst>
          </p:cNvPr>
          <p:cNvCxnSpPr>
            <a:cxnSpLocks/>
          </p:cNvCxnSpPr>
          <p:nvPr/>
        </p:nvCxnSpPr>
        <p:spPr>
          <a:xfrm>
            <a:off x="3554680" y="1199406"/>
            <a:ext cx="5082639" cy="0"/>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D5E5D524-3911-4AD1-B51B-E5D22CA13970}"/>
              </a:ext>
            </a:extLst>
          </p:cNvPr>
          <p:cNvSpPr/>
          <p:nvPr/>
        </p:nvSpPr>
        <p:spPr>
          <a:xfrm>
            <a:off x="6931199" y="1729497"/>
            <a:ext cx="4422601" cy="4371072"/>
          </a:xfrm>
          <a:prstGeom prst="rect">
            <a:avLst/>
          </a:prstGeom>
          <a:solidFill>
            <a:schemeClr val="lt1">
              <a:alpha val="70000"/>
            </a:schemeClr>
          </a:solid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just"/>
            <a:endParaRPr lang="en-US">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124EC351-26C4-43FC-B45F-25C39720E433}"/>
              </a:ext>
            </a:extLst>
          </p:cNvPr>
          <p:cNvSpPr/>
          <p:nvPr/>
        </p:nvSpPr>
        <p:spPr>
          <a:xfrm>
            <a:off x="500523" y="1729497"/>
            <a:ext cx="4422601" cy="4371072"/>
          </a:xfrm>
          <a:prstGeom prst="rect">
            <a:avLst/>
          </a:prstGeom>
          <a:solidFill>
            <a:schemeClr val="lt1">
              <a:alpha val="70000"/>
            </a:schemeClr>
          </a:solid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just"/>
            <a:endParaRPr lang="en-US">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3A2CF30E-592C-4E61-A677-2B8A2104CA5D}"/>
              </a:ext>
            </a:extLst>
          </p:cNvPr>
          <p:cNvSpPr txBox="1"/>
          <p:nvPr/>
        </p:nvSpPr>
        <p:spPr>
          <a:xfrm>
            <a:off x="1890618" y="3336323"/>
            <a:ext cx="3328124" cy="646331"/>
          </a:xfrm>
          <a:prstGeom prst="rect">
            <a:avLst/>
          </a:prstGeom>
          <a:noFill/>
        </p:spPr>
        <p:txBody>
          <a:bodyPr wrap="square" rtlCol="0">
            <a:spAutoFit/>
          </a:bodyPr>
          <a:lstStyle/>
          <a:p>
            <a:r>
              <a:rPr lang="en-US" sz="3600"/>
              <a:t>2020</a:t>
            </a:r>
          </a:p>
        </p:txBody>
      </p:sp>
      <p:sp>
        <p:nvSpPr>
          <p:cNvPr id="8" name="Arrow: Right 7">
            <a:extLst>
              <a:ext uri="{FF2B5EF4-FFF2-40B4-BE49-F238E27FC236}">
                <a16:creationId xmlns:a16="http://schemas.microsoft.com/office/drawing/2014/main" id="{17DA7D72-E1A1-47F4-8A15-47123FD8A5CA}"/>
              </a:ext>
            </a:extLst>
          </p:cNvPr>
          <p:cNvSpPr/>
          <p:nvPr/>
        </p:nvSpPr>
        <p:spPr>
          <a:xfrm>
            <a:off x="5260802" y="3262184"/>
            <a:ext cx="1263566" cy="10379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808316-40EC-4B32-A298-6F4D1479785B}"/>
              </a:ext>
            </a:extLst>
          </p:cNvPr>
          <p:cNvSpPr txBox="1"/>
          <p:nvPr/>
        </p:nvSpPr>
        <p:spPr>
          <a:xfrm>
            <a:off x="8503396" y="3365156"/>
            <a:ext cx="3328124" cy="646331"/>
          </a:xfrm>
          <a:prstGeom prst="rect">
            <a:avLst/>
          </a:prstGeom>
          <a:noFill/>
        </p:spPr>
        <p:txBody>
          <a:bodyPr wrap="square" rtlCol="0">
            <a:spAutoFit/>
          </a:bodyPr>
          <a:lstStyle/>
          <a:p>
            <a:r>
              <a:rPr lang="en-US" sz="3600"/>
              <a:t>2019</a:t>
            </a:r>
          </a:p>
        </p:txBody>
      </p:sp>
    </p:spTree>
    <p:extLst>
      <p:ext uri="{BB962C8B-B14F-4D97-AF65-F5344CB8AC3E}">
        <p14:creationId xmlns:p14="http://schemas.microsoft.com/office/powerpoint/2010/main" val="176178922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336</TotalTime>
  <Words>314</Words>
  <Application>Microsoft Office PowerPoint</Application>
  <PresentationFormat>Widescreen</PresentationFormat>
  <Paragraphs>32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Times New Roman</vt:lpstr>
      <vt:lpstr>Tw Cen MT</vt:lpstr>
      <vt:lpstr>Droplet</vt:lpstr>
      <vt:lpstr>PowerPoint Presentation</vt:lpstr>
      <vt:lpstr>Albert Einstein showed that time is an illusion</vt:lpstr>
      <vt:lpstr>Nikola Tesla  and time travel</vt:lpstr>
      <vt:lpstr>Time machine</vt:lpstr>
      <vt:lpstr>PowerPoint Presentation</vt:lpstr>
      <vt:lpstr>If you ask modern physics, time travel is not possible.</vt:lpstr>
      <vt:lpstr>TWIN PARADOX</vt:lpstr>
      <vt:lpstr>One button can change future? right?</vt:lpstr>
      <vt:lpstr>Imagine you could hop into a time machine, press a button, and journey back to 2019</vt:lpstr>
      <vt:lpstr>Thank you for your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Viktor Cvetanovic</dc:creator>
  <cp:lastModifiedBy>Viktor Cvetanovic</cp:lastModifiedBy>
  <cp:revision>33</cp:revision>
  <dcterms:created xsi:type="dcterms:W3CDTF">2021-01-04T20:10:39Z</dcterms:created>
  <dcterms:modified xsi:type="dcterms:W3CDTF">2021-01-07T21:51:59Z</dcterms:modified>
</cp:coreProperties>
</file>